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tags/tag24.xml" ContentType="application/vnd.openxmlformats-officedocument.presentationml.tags+xml"/>
  <Default Extension="xml" ContentType="application/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tags/tag4.xml" ContentType="application/vnd.openxmlformats-officedocument.presentationml.tags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tags/tag23.xml" ContentType="application/vnd.openxmlformats-officedocument.presentationml.tags+xml"/>
  <Override PartName="/docProps/core.xml" ContentType="application/vnd.openxmlformats-package.core-properties+xml"/>
  <Override PartName="/ppt/tags/tag15.xml" ContentType="application/vnd.openxmlformats-officedocument.presentationml.tags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tags/tag3.xml" ContentType="application/vnd.openxmlformats-officedocument.presentationml.tag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presProps.xml" ContentType="application/vnd.openxmlformats-officedocument.presentationml.presProps+xml"/>
  <Override PartName="/ppt/tags/tag14.xml" ContentType="application/vnd.openxmlformats-officedocument.presentationml.tag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9.xml" ContentType="application/vnd.openxmlformats-officedocument.presentationml.tags+xml"/>
  <Override PartName="/ppt/slides/slide35.xml" ContentType="application/vnd.openxmlformats-officedocument.presentationml.slide+xml"/>
  <Override PartName="/ppt/tags/tag2.xml" ContentType="application/vnd.openxmlformats-officedocument.presentationml.tags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tags/tag28.xml" ContentType="application/vnd.openxmlformats-officedocument.presentationml.tags+xml"/>
  <Override PartName="/ppt/slides/slide11.xml" ContentType="application/vnd.openxmlformats-officedocument.presentationml.slide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tags/tag13.xml" ContentType="application/vnd.openxmlformats-officedocument.presentationml.tags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tags/tag8.xml" ContentType="application/vnd.openxmlformats-officedocument.presentationml.tags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tags/tag27.xml" ContentType="application/vnd.openxmlformats-officedocument.presentationml.tags+xml"/>
  <Override PartName="/ppt/slides/slide10.xml" ContentType="application/vnd.openxmlformats-officedocument.presentationml.slide+xml"/>
  <Override PartName="/ppt/tags/tag20.xml" ContentType="application/vnd.openxmlformats-officedocument.presentationml.tags+xml"/>
  <Override PartName="/docProps/app.xml" ContentType="application/vnd.openxmlformats-officedocument.extended-propertie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ags/tag12.xml" ContentType="application/vnd.openxmlformats-officedocument.presentationml.tags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tags/tag7.xml" ContentType="application/vnd.openxmlformats-officedocument.presentationml.tags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tags/tag26.xml" ContentType="application/vnd.openxmlformats-officedocument.presentationml.tags+xml"/>
  <Override PartName="/ppt/viewProps.xml" ContentType="application/vnd.openxmlformats-officedocument.presentationml.viewProps+xml"/>
  <Default Extension="jpeg" ContentType="image/jpeg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tags/tag6.xml" ContentType="application/vnd.openxmlformats-officedocument.presentationml.tags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tags/tag25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ags/tag10.xml" ContentType="application/vnd.openxmlformats-officedocument.presentationml.tags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tags/tag5.xml" ContentType="application/vnd.openxmlformats-officedocument.presentationml.tags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44"/>
  </p:notesMasterIdLst>
  <p:sldIdLst>
    <p:sldId id="256" r:id="rId2"/>
    <p:sldId id="330" r:id="rId3"/>
    <p:sldId id="332" r:id="rId4"/>
    <p:sldId id="331" r:id="rId5"/>
    <p:sldId id="335" r:id="rId6"/>
    <p:sldId id="337" r:id="rId7"/>
    <p:sldId id="338" r:id="rId8"/>
    <p:sldId id="339" r:id="rId9"/>
    <p:sldId id="340" r:id="rId10"/>
    <p:sldId id="342" r:id="rId11"/>
    <p:sldId id="341" r:id="rId12"/>
    <p:sldId id="343" r:id="rId13"/>
    <p:sldId id="346" r:id="rId14"/>
    <p:sldId id="364" r:id="rId15"/>
    <p:sldId id="365" r:id="rId16"/>
    <p:sldId id="349" r:id="rId17"/>
    <p:sldId id="351" r:id="rId18"/>
    <p:sldId id="352" r:id="rId19"/>
    <p:sldId id="353" r:id="rId20"/>
    <p:sldId id="348" r:id="rId21"/>
    <p:sldId id="375" r:id="rId22"/>
    <p:sldId id="374" r:id="rId23"/>
    <p:sldId id="366" r:id="rId24"/>
    <p:sldId id="367" r:id="rId25"/>
    <p:sldId id="368" r:id="rId26"/>
    <p:sldId id="356" r:id="rId27"/>
    <p:sldId id="363" r:id="rId28"/>
    <p:sldId id="362" r:id="rId29"/>
    <p:sldId id="354" r:id="rId30"/>
    <p:sldId id="355" r:id="rId31"/>
    <p:sldId id="345" r:id="rId32"/>
    <p:sldId id="369" r:id="rId33"/>
    <p:sldId id="359" r:id="rId34"/>
    <p:sldId id="360" r:id="rId35"/>
    <p:sldId id="361" r:id="rId36"/>
    <p:sldId id="376" r:id="rId37"/>
    <p:sldId id="377" r:id="rId38"/>
    <p:sldId id="378" r:id="rId39"/>
    <p:sldId id="379" r:id="rId40"/>
    <p:sldId id="372" r:id="rId41"/>
    <p:sldId id="373" r:id="rId42"/>
    <p:sldId id="37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<p14:section name="Default Section" id="{4C261110-9088-D44B-8ABF-4A2BED8BBCF3}">
          <p14:sldIdLst>
            <p14:sldId id="256"/>
            <p14:sldId id="329"/>
            <p14:sldId id="337"/>
            <p14:sldId id="338"/>
            <p14:sldId id="354"/>
            <p14:sldId id="355"/>
            <p14:sldId id="356"/>
            <p14:sldId id="357"/>
            <p14:sldId id="358"/>
            <p14:sldId id="303"/>
            <p14:sldId id="342"/>
            <p14:sldId id="339"/>
            <p14:sldId id="340"/>
            <p14:sldId id="341"/>
            <p14:sldId id="343"/>
            <p14:sldId id="370"/>
            <p14:sldId id="361"/>
            <p14:sldId id="376"/>
            <p14:sldId id="372"/>
            <p14:sldId id="373"/>
            <p14:sldId id="381"/>
            <p14:sldId id="385"/>
            <p14:sldId id="387"/>
            <p14:sldId id="388"/>
            <p14:sldId id="386"/>
            <p14:sldId id="374"/>
            <p14:sldId id="384"/>
            <p14:sldId id="382"/>
            <p14:sldId id="377"/>
            <p14:sldId id="378"/>
            <p14:sldId id="379"/>
            <p14:sldId id="380"/>
            <p14:sldId id="352"/>
            <p14:sldId id="328"/>
            <p14:sldId id="371"/>
            <p14:sldId id="369"/>
            <p14:sldId id="275"/>
            <p14:sldId id="321"/>
            <p14:sldId id="322"/>
            <p14:sldId id="320"/>
            <p14:sldId id="323"/>
            <p14:sldId id="326"/>
            <p14:sldId id="327"/>
            <p14:sldId id="345"/>
            <p14:sldId id="3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8000FF"/>
    <a:srgbClr val="45C708"/>
    <a:srgbClr val="C4E6F4"/>
    <a:srgbClr val="528B03"/>
    <a:srgbClr val="02F883"/>
    <a:srgbClr val="458B04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34551" autoAdjust="0"/>
    <p:restoredTop sz="94720" autoAdjust="0"/>
  </p:normalViewPr>
  <p:slideViewPr>
    <p:cSldViewPr snapToGrid="0" snapToObjects="1">
      <p:cViewPr varScale="1">
        <p:scale>
          <a:sx n="138" d="100"/>
          <a:sy n="138" d="100"/>
        </p:scale>
        <p:origin x="-12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CAB49-FB54-C740-9A4E-8E009CDA668F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13E7E-D9B1-F145-A1E8-2B5EE19E30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98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3E7E-D9B1-F145-A1E8-2B5EE19E30A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5439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3E7E-D9B1-F145-A1E8-2B5EE19E30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338060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Hoe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hoger</a:t>
            </a:r>
            <a:r>
              <a:rPr lang="de-DE" baseline="0" dirty="0" smtClean="0"/>
              <a:t> de CQS </a:t>
            </a:r>
            <a:r>
              <a:rPr lang="de-DE" baseline="0" dirty="0" err="1" smtClean="0"/>
              <a:t>waarde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geldt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volgende</a:t>
            </a:r>
            <a:r>
              <a:rPr lang="de-DE" baseline="0" dirty="0" smtClean="0"/>
              <a:t>:</a:t>
            </a:r>
          </a:p>
          <a:p>
            <a:pPr marL="0" indent="0">
              <a:buNone/>
            </a:pPr>
            <a:r>
              <a:rPr lang="de-DE" baseline="0" dirty="0" err="1" smtClean="0"/>
              <a:t>Kleuren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woden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natuurgetrouw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weergegeven</a:t>
            </a:r>
            <a:r>
              <a:rPr lang="de-DE" baseline="0" dirty="0" smtClean="0"/>
              <a:t>, in </a:t>
            </a:r>
            <a:r>
              <a:rPr lang="de-DE" baseline="0" dirty="0" err="1" smtClean="0"/>
              <a:t>vergelijk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referentielichtbron</a:t>
            </a:r>
            <a:endParaRPr lang="de-DE" baseline="0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3E7E-D9B1-F145-A1E8-2B5EE19E30A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925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3E7E-D9B1-F145-A1E8-2B5EE19E30A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115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3E7E-D9B1-F145-A1E8-2B5EE19E30A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982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pPr/>
              <a:t>9/17/16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2" name="Text Placeholder 2"/>
          <p:cNvSpPr txBox="1">
            <a:spLocks/>
          </p:cNvSpPr>
          <p:nvPr userDrawn="1"/>
        </p:nvSpPr>
        <p:spPr>
          <a:xfrm>
            <a:off x="6796303" y="150364"/>
            <a:ext cx="2347697" cy="494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17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17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17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17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17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17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17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17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17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www.olino.org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openxmlformats.org/officeDocument/2006/relationships/tags" Target="../tags/tag18.xml"/><Relationship Id="rId2" Type="http://schemas.openxmlformats.org/officeDocument/2006/relationships/video" Target="file://localhost/Users/jeroena/Movies/Tip3-%20Knipperen.mp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13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13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13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13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3.pn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3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13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13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400" dirty="0" err="1" smtClean="0"/>
              <a:t>informatieve</a:t>
            </a:r>
            <a:r>
              <a:rPr lang="en-US" sz="6400" dirty="0" smtClean="0"/>
              <a:t> </a:t>
            </a:r>
            <a:r>
              <a:rPr lang="en-US" sz="6400" dirty="0" err="1" smtClean="0"/>
              <a:t>avond</a:t>
            </a:r>
            <a:r>
              <a:rPr lang="en-US" sz="6400" dirty="0" smtClean="0"/>
              <a:t> over LED</a:t>
            </a:r>
            <a:endParaRPr lang="en-US" sz="6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Meer </a:t>
            </a:r>
            <a:r>
              <a:rPr lang="en-US" dirty="0" err="1" smtClean="0"/>
              <a:t>weten</a:t>
            </a:r>
            <a:r>
              <a:rPr lang="en-US" dirty="0" smtClean="0"/>
              <a:t> over </a:t>
            </a:r>
            <a:r>
              <a:rPr lang="en-US" dirty="0" smtClean="0">
                <a:solidFill>
                  <a:srgbClr val="FFFF00"/>
                </a:solidFill>
              </a:rPr>
              <a:t>LED </a:t>
            </a:r>
            <a:r>
              <a:rPr lang="en-US" dirty="0" err="1" smtClean="0"/>
              <a:t>verlichting</a:t>
            </a:r>
            <a:r>
              <a:rPr lang="en-US" dirty="0" smtClean="0"/>
              <a:t>,</a:t>
            </a:r>
          </a:p>
          <a:p>
            <a:r>
              <a:rPr lang="en-US" dirty="0" smtClean="0"/>
              <a:t>het </a:t>
            </a:r>
            <a:r>
              <a:rPr lang="en-US" dirty="0" err="1" smtClean="0">
                <a:solidFill>
                  <a:srgbClr val="FFFF00"/>
                </a:solidFill>
              </a:rPr>
              <a:t>energiezuinige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/>
              <a:t>alternatief</a:t>
            </a:r>
            <a:r>
              <a:rPr lang="en-US" dirty="0" smtClean="0"/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Placeholder 6" descr="tested_by_olino_transparant.pn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-16202" b="-16202"/>
          <a:stretch>
            <a:fillRect/>
          </a:stretch>
        </p:blipFill>
        <p:spPr>
          <a:xfrm rot="21068552">
            <a:off x="63823" y="-292870"/>
            <a:ext cx="6720194" cy="4803577"/>
          </a:xfrm>
          <a:ln>
            <a:noFill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 rot="21060000">
            <a:off x="6451080" y="2861065"/>
            <a:ext cx="2706327" cy="9144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Meten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Weten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6935" y="621558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Jeroen</a:t>
            </a:r>
            <a:r>
              <a:rPr lang="en-US" dirty="0" smtClean="0">
                <a:solidFill>
                  <a:schemeClr val="bg1"/>
                </a:solidFill>
              </a:rPr>
              <a:t> van </a:t>
            </a:r>
            <a:r>
              <a:rPr lang="en-US" dirty="0" err="1" smtClean="0">
                <a:solidFill>
                  <a:schemeClr val="bg1"/>
                </a:solidFill>
              </a:rPr>
              <a:t>Agt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3517932"/>
      </p:ext>
    </p:extLst>
  </p:cSld>
  <p:clrMapOvr>
    <a:masterClrMapping/>
  </p:clrMapOvr>
  <p:transition advTm="2417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Dimmen van LED</a:t>
            </a:r>
            <a:endParaRPr lang="nl-NL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788" y="3028742"/>
            <a:ext cx="7716838" cy="3388658"/>
          </a:xfrm>
        </p:spPr>
        <p:txBody>
          <a:bodyPr>
            <a:normAutofit fontScale="85000" lnSpcReduction="20000"/>
          </a:bodyPr>
          <a:lstStyle/>
          <a:p>
            <a:r>
              <a:rPr lang="nl-NL" dirty="0" smtClean="0"/>
              <a:t>Niet alle LED lampen zijn dimbaar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 Voordeel LED dimmen: 25% </a:t>
            </a:r>
            <a:r>
              <a:rPr lang="nl-NL" dirty="0" smtClean="0">
                <a:solidFill>
                  <a:srgbClr val="FFFF00"/>
                </a:solidFill>
              </a:rPr>
              <a:t>gedimde LED </a:t>
            </a:r>
            <a:r>
              <a:rPr lang="nl-NL" dirty="0" smtClean="0"/>
              <a:t>-&gt; </a:t>
            </a:r>
            <a:r>
              <a:rPr lang="nl-NL" dirty="0" smtClean="0">
                <a:solidFill>
                  <a:srgbClr val="FFFF00"/>
                </a:solidFill>
              </a:rPr>
              <a:t>25%</a:t>
            </a:r>
            <a:r>
              <a:rPr lang="nl-NL" dirty="0" smtClean="0"/>
              <a:t> van het vermogen.</a:t>
            </a:r>
          </a:p>
          <a:p>
            <a:pPr lvl="1"/>
            <a:r>
              <a:rPr lang="nl-NL" dirty="0" smtClean="0"/>
              <a:t>Ter vergelijk: 25% </a:t>
            </a:r>
            <a:r>
              <a:rPr lang="nl-NL" dirty="0" smtClean="0">
                <a:solidFill>
                  <a:srgbClr val="FFFF00"/>
                </a:solidFill>
              </a:rPr>
              <a:t>gedimde halogeenla</a:t>
            </a:r>
            <a:r>
              <a:rPr lang="nl-NL" dirty="0" smtClean="0">
                <a:solidFill>
                  <a:srgbClr val="FFFF00"/>
                </a:solidFill>
              </a:rPr>
              <a:t>mp </a:t>
            </a:r>
            <a:r>
              <a:rPr lang="nl-NL" dirty="0" smtClean="0"/>
              <a:t>-&gt; </a:t>
            </a:r>
            <a:r>
              <a:rPr lang="nl-NL" dirty="0" smtClean="0">
                <a:solidFill>
                  <a:srgbClr val="FFFF00"/>
                </a:solidFill>
              </a:rPr>
              <a:t>40%</a:t>
            </a:r>
            <a:r>
              <a:rPr lang="nl-NL" dirty="0" smtClean="0"/>
              <a:t> van het vermogen. </a:t>
            </a:r>
            <a:endParaRPr lang="nl-NL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260184" y="3514271"/>
            <a:ext cx="3840622" cy="1399750"/>
            <a:chOff x="1554680" y="3615493"/>
            <a:chExt cx="3840622" cy="1399750"/>
          </a:xfrm>
        </p:grpSpPr>
        <p:sp>
          <p:nvSpPr>
            <p:cNvPr id="6" name="Rectangle 5"/>
            <p:cNvSpPr/>
            <p:nvPr/>
          </p:nvSpPr>
          <p:spPr>
            <a:xfrm>
              <a:off x="1554680" y="3615493"/>
              <a:ext cx="3840622" cy="139975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4680" y="3615493"/>
              <a:ext cx="3840622" cy="1185106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Dimmen van LED</a:t>
            </a:r>
            <a:endParaRPr lang="nl-NL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788" y="3028742"/>
            <a:ext cx="3337839" cy="1428439"/>
          </a:xfrm>
        </p:spPr>
        <p:txBody>
          <a:bodyPr>
            <a:normAutofit/>
          </a:bodyPr>
          <a:lstStyle/>
          <a:p>
            <a:r>
              <a:rPr lang="nl-NL" dirty="0" smtClean="0"/>
              <a:t>Gebruik een speciale LED dimmer </a:t>
            </a:r>
            <a:endParaRPr lang="nl-NL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27" y="3028742"/>
            <a:ext cx="3090464" cy="308080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825096" y="4556784"/>
            <a:ext cx="2776561" cy="923330"/>
            <a:chOff x="1825096" y="4556784"/>
            <a:chExt cx="2776561" cy="9233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99596" y="4706186"/>
              <a:ext cx="1102061" cy="60481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25096" y="4556784"/>
              <a:ext cx="158713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Automatisch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r>
                <a:rPr lang="en-US" dirty="0" err="1" smtClean="0">
                  <a:solidFill>
                    <a:schemeClr val="bg1"/>
                  </a:solidFill>
                </a:rPr>
                <a:t>o</a:t>
              </a:r>
              <a:r>
                <a:rPr lang="en-US" dirty="0" err="1" smtClean="0">
                  <a:solidFill>
                    <a:schemeClr val="bg1"/>
                  </a:solidFill>
                </a:rPr>
                <a:t>ptimale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dirty="0" err="1" smtClean="0">
                  <a:solidFill>
                    <a:schemeClr val="bg1"/>
                  </a:solidFill>
                </a:rPr>
                <a:t>dimmethode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59849" y="3340836"/>
            <a:ext cx="2339743" cy="718733"/>
            <a:chOff x="6359849" y="3340836"/>
            <a:chExt cx="2339743" cy="71873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8971925">
              <a:off x="6359849" y="3454759"/>
              <a:ext cx="1102061" cy="60481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435266" y="3340836"/>
              <a:ext cx="1264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Min stand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308685" y="6294214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Bijvoorbeeld</a:t>
            </a:r>
            <a:r>
              <a:rPr lang="en-US" dirty="0" smtClean="0">
                <a:solidFill>
                  <a:schemeClr val="bg1"/>
                </a:solidFill>
              </a:rPr>
              <a:t>: Busch</a:t>
            </a:r>
            <a:r>
              <a:rPr lang="en-US" dirty="0" smtClean="0">
                <a:solidFill>
                  <a:schemeClr val="bg1"/>
                </a:solidFill>
              </a:rPr>
              <a:t>-Jaeger 6523U-102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909210" y="2609832"/>
            <a:ext cx="3568931" cy="1388761"/>
            <a:chOff x="4909210" y="2609832"/>
            <a:chExt cx="3568931" cy="138876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246924">
              <a:off x="5582160" y="3145158"/>
              <a:ext cx="1102061" cy="60481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909210" y="2609832"/>
              <a:ext cx="3568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Geschikt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voor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lage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err="1" smtClean="0">
                  <a:solidFill>
                    <a:schemeClr val="bg1"/>
                  </a:solidFill>
                </a:rPr>
                <a:t>vermogens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Kleurtemperatuur</a:t>
            </a:r>
            <a:r>
              <a:rPr lang="en-US" dirty="0" smtClean="0"/>
              <a:t> </a:t>
            </a:r>
            <a:r>
              <a:rPr lang="nl-NL" dirty="0" smtClean="0"/>
              <a:t>LED</a:t>
            </a:r>
            <a:endParaRPr lang="nl-NL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788" y="3028743"/>
            <a:ext cx="8110607" cy="1710644"/>
          </a:xfrm>
        </p:spPr>
        <p:txBody>
          <a:bodyPr>
            <a:normAutofit/>
          </a:bodyPr>
          <a:lstStyle/>
          <a:p>
            <a:r>
              <a:rPr lang="nl-NL" dirty="0" smtClean="0"/>
              <a:t>De kleurtemperatuur (K) geeft aan hoe warm / koud het licht van een lamp is.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560813" y="4150229"/>
          <a:ext cx="576451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200"/>
                <a:gridCol w="1730101"/>
                <a:gridCol w="141721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Lichtbron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Kleurtemp</a:t>
                      </a:r>
                      <a:r>
                        <a:rPr lang="en-US" baseline="0" dirty="0" smtClean="0"/>
                        <a:t> (K)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Heel warm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Gloeilamp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2700K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Warm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Halogeen</a:t>
                      </a:r>
                      <a:r>
                        <a:rPr lang="en-US" dirty="0" smtClean="0"/>
                        <a:t> (cool beam)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3200K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Koel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Daglicht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5600K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Koud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711697" y="6266133"/>
            <a:ext cx="535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Een</a:t>
            </a:r>
            <a:r>
              <a:rPr lang="en-US" dirty="0" smtClean="0">
                <a:solidFill>
                  <a:srgbClr val="FFFF00"/>
                </a:solidFill>
              </a:rPr>
              <a:t> LED is in </a:t>
            </a:r>
            <a:r>
              <a:rPr lang="en-US" dirty="0" err="1" smtClean="0">
                <a:solidFill>
                  <a:srgbClr val="FFFF00"/>
                </a:solidFill>
              </a:rPr>
              <a:t>alle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kleurtemperaturen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krijgen</a:t>
            </a:r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Kleurtemperatuur</a:t>
            </a:r>
            <a:r>
              <a:rPr lang="en-US" dirty="0" smtClean="0"/>
              <a:t> </a:t>
            </a:r>
            <a:r>
              <a:rPr lang="nl-NL" dirty="0" smtClean="0"/>
              <a:t>LED</a:t>
            </a:r>
            <a:endParaRPr lang="nl-NL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788" y="3028742"/>
            <a:ext cx="8110607" cy="3514079"/>
          </a:xfrm>
        </p:spPr>
        <p:txBody>
          <a:bodyPr>
            <a:normAutofit/>
          </a:bodyPr>
          <a:lstStyle/>
          <a:p>
            <a:r>
              <a:rPr lang="nl-NL" dirty="0" smtClean="0"/>
              <a:t>Een warme L</a:t>
            </a:r>
            <a:r>
              <a:rPr lang="en-US" dirty="0" smtClean="0"/>
              <a:t>ED (2700K) </a:t>
            </a:r>
            <a:r>
              <a:rPr lang="en-US" dirty="0" err="1" smtClean="0"/>
              <a:t>geeft</a:t>
            </a:r>
            <a:r>
              <a:rPr lang="en-US" dirty="0" smtClean="0"/>
              <a:t> </a:t>
            </a:r>
            <a:r>
              <a:rPr lang="en-US" dirty="0" err="1" smtClean="0"/>
              <a:t>gezellig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koele</a:t>
            </a:r>
            <a:r>
              <a:rPr lang="en-US" dirty="0" smtClean="0"/>
              <a:t> LED (4000K) </a:t>
            </a:r>
            <a:r>
              <a:rPr lang="en-US" dirty="0" err="1" smtClean="0"/>
              <a:t>geeft</a:t>
            </a:r>
            <a:r>
              <a:rPr lang="en-US" dirty="0" smtClean="0"/>
              <a:t> </a:t>
            </a:r>
            <a:r>
              <a:rPr lang="en-US" dirty="0" err="1" smtClean="0"/>
              <a:t>beter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onder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werken</a:t>
            </a:r>
            <a:r>
              <a:rPr lang="en-US" dirty="0" smtClean="0"/>
              <a:t>.</a:t>
            </a:r>
            <a:endParaRPr lang="nl-NL" dirty="0" smtClean="0"/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Kleurechtheid</a:t>
            </a:r>
            <a:br>
              <a:rPr lang="nl-NL" dirty="0" smtClean="0"/>
            </a:br>
            <a:r>
              <a:rPr lang="nl-NL" dirty="0" smtClean="0"/>
              <a:t>(</a:t>
            </a:r>
            <a:r>
              <a:rPr lang="nl-NL" dirty="0" smtClean="0"/>
              <a:t>CRI)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3012142"/>
            <a:ext cx="4173828" cy="3388658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De kleurechtheid geeft aan hoe goed de lamp in staat is om kleuren weer te geven.</a:t>
            </a:r>
            <a:endParaRPr lang="nl-NL" dirty="0" smtClean="0"/>
          </a:p>
          <a:p>
            <a:r>
              <a:rPr lang="nl-NL" dirty="0" smtClean="0"/>
              <a:t>CRI Range </a:t>
            </a:r>
            <a:r>
              <a:rPr lang="nl-NL" dirty="0" smtClean="0"/>
              <a:t>0-100.</a:t>
            </a:r>
            <a:r>
              <a:rPr lang="nl-NL" dirty="0" smtClean="0"/>
              <a:t> </a:t>
            </a:r>
          </a:p>
          <a:p>
            <a:r>
              <a:rPr lang="nl-NL" dirty="0" smtClean="0"/>
              <a:t>Bij een CRI</a:t>
            </a:r>
            <a:r>
              <a:rPr lang="nl-NL" dirty="0" smtClean="0"/>
              <a:t> &gt;= 90 heb </a:t>
            </a:r>
            <a:r>
              <a:rPr lang="nl-NL" dirty="0" smtClean="0"/>
              <a:t>je een prima kleurweergave.</a:t>
            </a:r>
          </a:p>
          <a:p>
            <a:endParaRPr lang="nl-NL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16" y="3130831"/>
            <a:ext cx="4196295" cy="2423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Knipperen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Sommige </a:t>
            </a:r>
            <a:r>
              <a:rPr lang="nl-NL" dirty="0" err="1" smtClean="0"/>
              <a:t>LED-lampen</a:t>
            </a:r>
            <a:r>
              <a:rPr lang="nl-NL" dirty="0" smtClean="0"/>
              <a:t> knipperen.</a:t>
            </a:r>
          </a:p>
          <a:p>
            <a:r>
              <a:rPr lang="en-US" dirty="0" err="1" smtClean="0"/>
              <a:t>Zichtbaarheid</a:t>
            </a:r>
            <a:r>
              <a:rPr lang="en-US" dirty="0" smtClean="0"/>
              <a:t>: </a:t>
            </a:r>
            <a:r>
              <a:rPr lang="en-US" dirty="0" err="1" smtClean="0"/>
              <a:t>Persoonsafhankelijk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Onderzoek</a:t>
            </a:r>
            <a:r>
              <a:rPr lang="en-US" dirty="0" smtClean="0"/>
              <a:t>: </a:t>
            </a:r>
            <a:r>
              <a:rPr lang="en-US" dirty="0" err="1" smtClean="0"/>
              <a:t>Hinderlijk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&gt; 35 %.</a:t>
            </a:r>
          </a:p>
          <a:p>
            <a:r>
              <a:rPr lang="en-US" dirty="0" err="1" smtClean="0"/>
              <a:t>Gevolgen</a:t>
            </a:r>
            <a:r>
              <a:rPr lang="en-US" dirty="0" smtClean="0"/>
              <a:t>: </a:t>
            </a:r>
            <a:r>
              <a:rPr lang="en-US" dirty="0" err="1" smtClean="0"/>
              <a:t>vermoeidheid</a:t>
            </a:r>
            <a:r>
              <a:rPr lang="en-US" dirty="0" smtClean="0"/>
              <a:t> tot </a:t>
            </a:r>
            <a:r>
              <a:rPr lang="en-US" dirty="0" err="1" smtClean="0"/>
              <a:t>hoofdpijn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Soms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levensgevaarlijk</a:t>
            </a:r>
            <a:r>
              <a:rPr lang="en-US" dirty="0" smtClean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een</a:t>
            </a:r>
            <a:r>
              <a:rPr lang="de-DE" dirty="0" smtClean="0"/>
              <a:t> </a:t>
            </a:r>
            <a:r>
              <a:rPr lang="de-DE" dirty="0" err="1" smtClean="0"/>
              <a:t>industriële</a:t>
            </a:r>
            <a:r>
              <a:rPr lang="de-DE" dirty="0" smtClean="0"/>
              <a:t> </a:t>
            </a:r>
            <a:r>
              <a:rPr lang="de-DE" dirty="0" err="1" smtClean="0"/>
              <a:t>omgeving</a:t>
            </a:r>
            <a:r>
              <a:rPr lang="de-DE" dirty="0" smtClean="0"/>
              <a:t> </a:t>
            </a:r>
            <a:r>
              <a:rPr lang="de-DE" dirty="0" err="1" smtClean="0"/>
              <a:t>waar</a:t>
            </a:r>
            <a:r>
              <a:rPr lang="de-DE" dirty="0" smtClean="0"/>
              <a:t> </a:t>
            </a:r>
            <a:r>
              <a:rPr lang="de-DE" dirty="0" err="1" smtClean="0"/>
              <a:t>machines</a:t>
            </a:r>
            <a:r>
              <a:rPr lang="de-DE" dirty="0" smtClean="0"/>
              <a:t> </a:t>
            </a:r>
            <a:r>
              <a:rPr lang="de-DE" dirty="0" err="1" smtClean="0"/>
              <a:t>werken/draaien</a:t>
            </a:r>
            <a:r>
              <a:rPr lang="de-DE" dirty="0" smtClean="0"/>
              <a:t>.</a:t>
            </a:r>
          </a:p>
          <a:p>
            <a:endParaRPr lang="nl-NL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436" y="1371599"/>
            <a:ext cx="2491691" cy="2018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Knipperen</a:t>
            </a:r>
            <a:r>
              <a:rPr lang="en-US" dirty="0" smtClean="0"/>
              <a:t> </a:t>
            </a:r>
            <a:r>
              <a:rPr lang="nl-NL" dirty="0" smtClean="0"/>
              <a:t>Gloeilamp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36" y="3009147"/>
            <a:ext cx="5480275" cy="34955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35" y="3009146"/>
            <a:ext cx="5480275" cy="3674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Knipperen</a:t>
            </a:r>
            <a:r>
              <a:rPr lang="en-US" dirty="0" smtClean="0"/>
              <a:t> </a:t>
            </a:r>
            <a:r>
              <a:rPr lang="nl-NL" dirty="0" smtClean="0"/>
              <a:t>TL</a:t>
            </a:r>
            <a:endParaRPr lang="nl-NL" dirty="0" smtClean="0"/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35" y="3009146"/>
            <a:ext cx="5480275" cy="37633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Foute</a:t>
            </a:r>
            <a:r>
              <a:rPr lang="en-US" dirty="0" smtClean="0"/>
              <a:t> LED lamp</a:t>
            </a:r>
            <a:endParaRPr lang="nl-NL" dirty="0" smtClean="0"/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735" y="3050766"/>
            <a:ext cx="5419669" cy="3721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Goede</a:t>
            </a:r>
            <a:r>
              <a:rPr lang="en-US" dirty="0" smtClean="0"/>
              <a:t> LED lamp</a:t>
            </a:r>
            <a:endParaRPr lang="nl-NL" dirty="0" smtClean="0"/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Agenda</a:t>
            </a:r>
            <a:endParaRPr lang="nl-NL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788" y="3028742"/>
            <a:ext cx="7716838" cy="3256416"/>
          </a:xfrm>
        </p:spPr>
        <p:txBody>
          <a:bodyPr numCol="2">
            <a:noAutofit/>
          </a:bodyPr>
          <a:lstStyle/>
          <a:p>
            <a:r>
              <a:rPr lang="nl-NL" sz="2300" dirty="0" smtClean="0"/>
              <a:t>Wat is OliNo?</a:t>
            </a:r>
          </a:p>
          <a:p>
            <a:r>
              <a:rPr lang="nl-NL" sz="2300" dirty="0" smtClean="0"/>
              <a:t>Energieverbruik LED</a:t>
            </a:r>
          </a:p>
          <a:p>
            <a:r>
              <a:rPr lang="nl-NL" sz="2300" dirty="0" smtClean="0"/>
              <a:t>Dimmen van LED</a:t>
            </a:r>
          </a:p>
          <a:p>
            <a:r>
              <a:rPr lang="nl-NL" sz="2300" dirty="0" smtClean="0"/>
              <a:t>Kleuren van </a:t>
            </a:r>
            <a:r>
              <a:rPr lang="nl-NL" sz="2300" dirty="0" smtClean="0"/>
              <a:t>LED</a:t>
            </a:r>
          </a:p>
          <a:p>
            <a:r>
              <a:rPr lang="nl-NL" sz="2300" dirty="0" smtClean="0"/>
              <a:t>Knipperen van LED</a:t>
            </a:r>
          </a:p>
          <a:p>
            <a:r>
              <a:rPr lang="nl-NL" sz="2300" dirty="0" smtClean="0"/>
              <a:t>Type </a:t>
            </a:r>
            <a:r>
              <a:rPr lang="nl-NL" sz="2300" dirty="0" smtClean="0"/>
              <a:t>LED lampen</a:t>
            </a:r>
            <a:endParaRPr lang="nl-NL" sz="2300" dirty="0" smtClean="0"/>
          </a:p>
          <a:p>
            <a:r>
              <a:rPr lang="nl-NL" sz="2300" dirty="0" smtClean="0"/>
              <a:t>Aankooptips</a:t>
            </a:r>
          </a:p>
          <a:p>
            <a:r>
              <a:rPr lang="nl-NL" sz="2300" dirty="0" smtClean="0"/>
              <a:t>Prijzen</a:t>
            </a:r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Knipperen</a:t>
            </a:r>
            <a:r>
              <a:rPr lang="en-US" dirty="0" smtClean="0"/>
              <a:t> van </a:t>
            </a:r>
            <a:r>
              <a:rPr lang="nl-NL" dirty="0" smtClean="0"/>
              <a:t>LED</a:t>
            </a:r>
            <a:endParaRPr lang="nl-NL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788" y="3028743"/>
            <a:ext cx="8110607" cy="3348438"/>
          </a:xfrm>
        </p:spPr>
        <p:txBody>
          <a:bodyPr>
            <a:normAutofit/>
          </a:bodyPr>
          <a:lstStyle/>
          <a:p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lampmetingen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we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knipper</a:t>
            </a:r>
            <a:r>
              <a:rPr lang="en-US" dirty="0" smtClean="0"/>
              <a:t> meting. </a:t>
            </a:r>
          </a:p>
          <a:p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recente</a:t>
            </a:r>
            <a:r>
              <a:rPr lang="en-US" dirty="0" smtClean="0"/>
              <a:t> test van OliNo </a:t>
            </a:r>
            <a:r>
              <a:rPr lang="en-US" dirty="0" err="1" smtClean="0"/>
              <a:t>blijkt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32%</a:t>
            </a:r>
            <a:r>
              <a:rPr lang="en-US" dirty="0" smtClean="0"/>
              <a:t> van de </a:t>
            </a:r>
            <a:r>
              <a:rPr lang="en-US" dirty="0" err="1" smtClean="0"/>
              <a:t>bekende</a:t>
            </a:r>
            <a:r>
              <a:rPr lang="en-US" dirty="0" smtClean="0"/>
              <a:t> </a:t>
            </a:r>
            <a:r>
              <a:rPr lang="en-US" dirty="0" err="1" smtClean="0"/>
              <a:t>consumenten</a:t>
            </a:r>
            <a:r>
              <a:rPr lang="en-US" dirty="0" smtClean="0"/>
              <a:t> LED </a:t>
            </a:r>
            <a:r>
              <a:rPr lang="en-US" dirty="0" err="1" smtClean="0"/>
              <a:t>lampen</a:t>
            </a:r>
            <a:r>
              <a:rPr lang="en-US" dirty="0" smtClean="0"/>
              <a:t> </a:t>
            </a:r>
            <a:r>
              <a:rPr lang="en-US" dirty="0" err="1" smtClean="0"/>
              <a:t>hinderlijk</a:t>
            </a:r>
            <a:r>
              <a:rPr lang="en-US" dirty="0" smtClean="0"/>
              <a:t> </a:t>
            </a:r>
            <a:r>
              <a:rPr lang="en-US" dirty="0" err="1" smtClean="0"/>
              <a:t>knipper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nl-NL" dirty="0" smtClean="0"/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Knipperen</a:t>
            </a:r>
            <a:r>
              <a:rPr lang="en-US" dirty="0" smtClean="0"/>
              <a:t> van </a:t>
            </a:r>
            <a:r>
              <a:rPr lang="nl-NL" dirty="0" smtClean="0"/>
              <a:t>LED</a:t>
            </a:r>
            <a:endParaRPr lang="nl-NL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40038" y="3549039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Video</a:t>
            </a:r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Knipperen</a:t>
            </a:r>
            <a:r>
              <a:rPr lang="en-US" dirty="0" smtClean="0"/>
              <a:t> van </a:t>
            </a:r>
            <a:r>
              <a:rPr lang="nl-NL" dirty="0" smtClean="0"/>
              <a:t>LED</a:t>
            </a:r>
            <a:endParaRPr lang="nl-NL" dirty="0" smtClean="0"/>
          </a:p>
        </p:txBody>
      </p:sp>
      <p:pic>
        <p:nvPicPr>
          <p:cNvPr id="6" name="Tip3- Knipperen.mp4">
            <a:hlinkClick r:id="" action="ppaction://media"/>
          </p:cNvPr>
          <p:cNvPicPr/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1-19 at 2.27.48 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32" y="597374"/>
            <a:ext cx="7631529" cy="60692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70741" y="3832020"/>
            <a:ext cx="843688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Prima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5073606" y="3904483"/>
            <a:ext cx="397135" cy="248328"/>
          </a:xfrm>
          <a:prstGeom prst="right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47603" y="3904483"/>
            <a:ext cx="1126002" cy="248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14431" y="668926"/>
            <a:ext cx="1756310" cy="369332"/>
          </a:xfrm>
          <a:prstGeom prst="rect">
            <a:avLst/>
          </a:prstGeom>
          <a:solidFill>
            <a:srgbClr val="FFFF00">
              <a:alpha val="82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LampenPortal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6-01-19 at 2.26.17 PM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4454" y="587665"/>
            <a:ext cx="7628907" cy="6085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43943" y="3835550"/>
            <a:ext cx="1807819" cy="36933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Zeer</a:t>
            </a:r>
            <a:r>
              <a:rPr lang="en-US" dirty="0" smtClean="0"/>
              <a:t> </a:t>
            </a:r>
            <a:r>
              <a:rPr lang="en-US" dirty="0" err="1" smtClean="0"/>
              <a:t>hinderlijk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0800000">
            <a:off x="5146808" y="3908013"/>
            <a:ext cx="397135" cy="248328"/>
          </a:xfrm>
          <a:prstGeom prst="right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20805" y="3916957"/>
            <a:ext cx="1126002" cy="248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14431" y="668926"/>
            <a:ext cx="1756310" cy="369332"/>
          </a:xfrm>
          <a:prstGeom prst="rect">
            <a:avLst/>
          </a:prstGeom>
          <a:solidFill>
            <a:srgbClr val="FFFF00">
              <a:alpha val="82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LampenPortal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1-19 at 5.16.30 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70" y="1310523"/>
            <a:ext cx="7310135" cy="4919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9337" y="941191"/>
            <a:ext cx="1582484" cy="369332"/>
          </a:xfrm>
          <a:prstGeom prst="rect">
            <a:avLst/>
          </a:prstGeom>
          <a:solidFill>
            <a:srgbClr val="FFFF00">
              <a:alpha val="82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Meetrapport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272673" y="5162939"/>
            <a:ext cx="1486663" cy="24832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04624" y="2609102"/>
            <a:ext cx="1807819" cy="64633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100 %</a:t>
            </a:r>
          </a:p>
          <a:p>
            <a:r>
              <a:rPr lang="en-US" dirty="0" err="1" smtClean="0"/>
              <a:t>Zeer</a:t>
            </a:r>
            <a:r>
              <a:rPr lang="en-US" dirty="0" smtClean="0"/>
              <a:t> </a:t>
            </a:r>
            <a:r>
              <a:rPr lang="en-US" dirty="0" err="1" smtClean="0"/>
              <a:t>hinderlijk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Levensduur</a:t>
            </a:r>
            <a:r>
              <a:rPr lang="en-US" dirty="0" smtClean="0"/>
              <a:t> van </a:t>
            </a:r>
            <a:r>
              <a:rPr lang="nl-NL" dirty="0" smtClean="0"/>
              <a:t>LED?</a:t>
            </a:r>
            <a:endParaRPr lang="nl-NL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788" y="3028743"/>
            <a:ext cx="8110607" cy="3348438"/>
          </a:xfrm>
        </p:spPr>
        <p:txBody>
          <a:bodyPr>
            <a:normAutofit lnSpcReduction="10000"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LED Chip</a:t>
            </a:r>
            <a:r>
              <a:rPr lang="nl-NL" dirty="0" smtClean="0"/>
              <a:t> fabrikanten geven vaak een levensduur van 30.000 uur</a:t>
            </a:r>
          </a:p>
          <a:p>
            <a:r>
              <a:rPr lang="nl-NL" dirty="0" smtClean="0"/>
              <a:t>ECHTER, een </a:t>
            </a:r>
            <a:r>
              <a:rPr lang="nl-NL" dirty="0" smtClean="0">
                <a:solidFill>
                  <a:srgbClr val="FFFF00"/>
                </a:solidFill>
              </a:rPr>
              <a:t>LED lamp </a:t>
            </a:r>
            <a:r>
              <a:rPr lang="nl-NL" dirty="0" smtClean="0"/>
              <a:t>kan dat alleen halen als de lamp goed ontworpen is!</a:t>
            </a:r>
          </a:p>
          <a:p>
            <a:pPr lvl="1">
              <a:buClr>
                <a:srgbClr val="45C708"/>
              </a:buClr>
              <a:buFont typeface="Wingdings" charset="2"/>
              <a:buChar char="ü"/>
            </a:pPr>
            <a:r>
              <a:rPr lang="en-US" dirty="0" err="1" smtClean="0"/>
              <a:t>Efficiënte</a:t>
            </a:r>
            <a:r>
              <a:rPr lang="en-US" dirty="0" smtClean="0"/>
              <a:t> </a:t>
            </a:r>
            <a:r>
              <a:rPr lang="en-US" dirty="0" smtClean="0"/>
              <a:t>lamp (minder </a:t>
            </a:r>
            <a:r>
              <a:rPr lang="en-US" dirty="0" err="1" smtClean="0"/>
              <a:t>warmte</a:t>
            </a:r>
            <a:r>
              <a:rPr lang="en-US" dirty="0" smtClean="0"/>
              <a:t>)</a:t>
            </a:r>
          </a:p>
          <a:p>
            <a:pPr lvl="1">
              <a:buClr>
                <a:srgbClr val="45C708"/>
              </a:buClr>
              <a:buFont typeface="Wingdings" charset="2"/>
              <a:buChar char="ü"/>
            </a:pPr>
            <a:r>
              <a:rPr lang="en-US" dirty="0" err="1" smtClean="0"/>
              <a:t>Goede</a:t>
            </a:r>
            <a:r>
              <a:rPr lang="en-US" dirty="0" smtClean="0"/>
              <a:t> </a:t>
            </a:r>
            <a:r>
              <a:rPr lang="en-US" dirty="0" err="1" smtClean="0"/>
              <a:t>warmte</a:t>
            </a:r>
            <a:r>
              <a:rPr lang="en-US" dirty="0" smtClean="0"/>
              <a:t> </a:t>
            </a:r>
            <a:r>
              <a:rPr lang="en-US" dirty="0" err="1" smtClean="0"/>
              <a:t>afgifte</a:t>
            </a:r>
            <a:endParaRPr lang="en-US" dirty="0" smtClean="0"/>
          </a:p>
          <a:p>
            <a:pPr lvl="1">
              <a:buClr>
                <a:srgbClr val="45C708"/>
              </a:buClr>
              <a:buFont typeface="Wingdings" charset="2"/>
              <a:buChar char="ü"/>
            </a:pPr>
            <a:r>
              <a:rPr lang="en-US" dirty="0" err="1" smtClean="0"/>
              <a:t>Kwaliteit</a:t>
            </a:r>
            <a:r>
              <a:rPr lang="en-US" dirty="0" smtClean="0"/>
              <a:t> van de </a:t>
            </a:r>
            <a:r>
              <a:rPr lang="en-US" dirty="0" err="1" smtClean="0"/>
              <a:t>electronica</a:t>
            </a:r>
            <a:endParaRPr lang="en-US" dirty="0" smtClean="0"/>
          </a:p>
          <a:p>
            <a:pPr lvl="1"/>
            <a:endParaRPr lang="nl-NL" dirty="0" smtClean="0"/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Levensduur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Duurtest</a:t>
            </a:r>
            <a:r>
              <a:rPr lang="en-US" dirty="0" smtClean="0"/>
              <a:t> van 6000 </a:t>
            </a:r>
            <a:r>
              <a:rPr lang="en-US" dirty="0" err="1" smtClean="0"/>
              <a:t>uur</a:t>
            </a:r>
            <a:r>
              <a:rPr lang="en-US" dirty="0" smtClean="0"/>
              <a:t> (ASSIST L70).</a:t>
            </a:r>
          </a:p>
          <a:p>
            <a:r>
              <a:rPr lang="en-US" dirty="0" err="1" smtClean="0"/>
              <a:t>Efficiëntie</a:t>
            </a:r>
            <a:r>
              <a:rPr lang="en-US" dirty="0" smtClean="0"/>
              <a:t> lamp (</a:t>
            </a:r>
            <a:r>
              <a:rPr lang="en-US" dirty="0" err="1" smtClean="0"/>
              <a:t>hoger</a:t>
            </a:r>
            <a:r>
              <a:rPr lang="en-US" dirty="0" smtClean="0"/>
              <a:t> = </a:t>
            </a:r>
            <a:r>
              <a:rPr lang="en-US" dirty="0" err="1" smtClean="0"/>
              <a:t>beter</a:t>
            </a:r>
            <a:r>
              <a:rPr lang="en-US" dirty="0" smtClean="0"/>
              <a:t>). </a:t>
            </a:r>
          </a:p>
          <a:p>
            <a:r>
              <a:rPr lang="en-US" dirty="0" err="1" smtClean="0"/>
              <a:t>Opwarm-effecten</a:t>
            </a:r>
            <a:r>
              <a:rPr lang="en-US" dirty="0" smtClean="0"/>
              <a:t>.</a:t>
            </a:r>
          </a:p>
        </p:txBody>
      </p:sp>
      <p:pic>
        <p:nvPicPr>
          <p:cNvPr id="9" name="Picture 8" descr="Screen-Shot-2016-01-19-at-5.34.02-P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50" y="5274764"/>
            <a:ext cx="6647228" cy="114373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162740" y="5660910"/>
            <a:ext cx="397135" cy="248328"/>
          </a:xfrm>
          <a:prstGeom prst="right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60768" y="4923320"/>
            <a:ext cx="1756310" cy="369332"/>
          </a:xfrm>
          <a:prstGeom prst="rect">
            <a:avLst/>
          </a:prstGeom>
          <a:solidFill>
            <a:srgbClr val="FFFF00">
              <a:alpha val="82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LampenPortal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Levensduur (indicatie)</a:t>
            </a:r>
            <a:endParaRPr lang="nl-NL" dirty="0"/>
          </a:p>
        </p:txBody>
      </p:sp>
      <p:pic>
        <p:nvPicPr>
          <p:cNvPr id="10" name="Picture 9" descr="LiL-SegulaE27_6WFilament2600K_startupEffec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884" y="2819400"/>
            <a:ext cx="6345084" cy="3672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67763" y="2920363"/>
            <a:ext cx="1582484" cy="369332"/>
          </a:xfrm>
          <a:prstGeom prst="rect">
            <a:avLst/>
          </a:prstGeom>
          <a:solidFill>
            <a:srgbClr val="FFFF00">
              <a:alpha val="82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Meetrapport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98676" y="2796198"/>
            <a:ext cx="1126002" cy="24832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6924151" y="4720553"/>
            <a:ext cx="1910616" cy="812176"/>
            <a:chOff x="6924151" y="4720553"/>
            <a:chExt cx="1910616" cy="812176"/>
          </a:xfrm>
        </p:grpSpPr>
        <p:sp>
          <p:nvSpPr>
            <p:cNvPr id="6" name="Right Arrow 5"/>
            <p:cNvSpPr/>
            <p:nvPr/>
          </p:nvSpPr>
          <p:spPr>
            <a:xfrm rot="7695109">
              <a:off x="6849747" y="5209998"/>
              <a:ext cx="397135" cy="24832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68758" y="4916689"/>
              <a:ext cx="733006" cy="369332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-18%</a:t>
              </a:r>
              <a:endParaRPr lang="en-US" dirty="0"/>
            </a:p>
          </p:txBody>
        </p:sp>
        <p:pic>
          <p:nvPicPr>
            <p:cNvPr id="16" name="Picture 15" descr="smileys-all_0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1764" y="4720553"/>
              <a:ext cx="833003" cy="761603"/>
            </a:xfrm>
            <a:prstGeom prst="rect">
              <a:avLst/>
            </a:prstGeom>
          </p:spPr>
        </p:pic>
      </p:grpSp>
      <p:grpSp>
        <p:nvGrpSpPr>
          <p:cNvPr id="4" name="Group 23"/>
          <p:cNvGrpSpPr/>
          <p:nvPr/>
        </p:nvGrpSpPr>
        <p:grpSpPr>
          <a:xfrm>
            <a:off x="837191" y="2703625"/>
            <a:ext cx="8026112" cy="4033856"/>
            <a:chOff x="837191" y="2703625"/>
            <a:chExt cx="8026112" cy="4033856"/>
          </a:xfrm>
        </p:grpSpPr>
        <p:grpSp>
          <p:nvGrpSpPr>
            <p:cNvPr id="5" name="Group 21"/>
            <p:cNvGrpSpPr/>
            <p:nvPr/>
          </p:nvGrpSpPr>
          <p:grpSpPr>
            <a:xfrm>
              <a:off x="837191" y="2703625"/>
              <a:ext cx="8026112" cy="4033856"/>
              <a:chOff x="917769" y="2593831"/>
              <a:chExt cx="8026112" cy="403385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17769" y="2593831"/>
                <a:ext cx="8026112" cy="403385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30000"/>
                      <a:alpha val="82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82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82000"/>
                    </a:schemeClr>
                  </a:gs>
                </a:gsLst>
                <a:lin ang="144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12" descr="smileys-all_04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4167" y="5054936"/>
                <a:ext cx="833003" cy="761603"/>
              </a:xfrm>
              <a:prstGeom prst="rect">
                <a:avLst/>
              </a:prstGeom>
            </p:spPr>
          </p:pic>
          <p:pic>
            <p:nvPicPr>
              <p:cNvPr id="14" name="Picture 13" descr="smileys-all_02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6421" y="3165359"/>
                <a:ext cx="900189" cy="795747"/>
              </a:xfrm>
              <a:prstGeom prst="rect">
                <a:avLst/>
              </a:prstGeom>
            </p:spPr>
          </p:pic>
          <p:pic>
            <p:nvPicPr>
              <p:cNvPr id="15" name="Picture 14" descr="smileys-all_03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4167" y="4126428"/>
                <a:ext cx="871246" cy="76593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212386" y="3343359"/>
                <a:ext cx="3740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Efficiëntie </a:t>
                </a:r>
                <a:r>
                  <a:rPr lang="en-US" sz="24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daling</a:t>
                </a:r>
                <a:r>
                  <a:rPr lang="en-US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&lt;  10%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212386" y="4294664"/>
                <a:ext cx="44649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Efficiëntie </a:t>
                </a:r>
                <a:r>
                  <a:rPr lang="en-US" sz="24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daling</a:t>
                </a:r>
                <a:r>
                  <a:rPr lang="en-US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 10% - 15%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221682" y="5170827"/>
                <a:ext cx="36630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Efficiëntie </a:t>
                </a:r>
                <a:r>
                  <a:rPr lang="en-US" sz="24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daling</a:t>
                </a:r>
                <a:r>
                  <a:rPr lang="en-US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&gt; 15%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141104" y="2813488"/>
              <a:ext cx="37839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Uit</a:t>
              </a:r>
              <a:r>
                <a:rPr 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ons</a:t>
              </a:r>
              <a:r>
                <a:rPr 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onderzoek</a:t>
              </a:r>
              <a:r>
                <a:rPr 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blijkt</a:t>
              </a:r>
              <a:r>
                <a:rPr 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: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Retrofit LED </a:t>
            </a:r>
            <a:r>
              <a:rPr lang="en-US" dirty="0" err="1" smtClean="0"/>
              <a:t>lampen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100" dirty="0" err="1" smtClean="0"/>
              <a:t>Consument</a:t>
            </a:r>
            <a:endParaRPr lang="nl-NL" sz="2100" dirty="0" smtClean="0"/>
          </a:p>
        </p:txBody>
      </p:sp>
      <p:pic>
        <p:nvPicPr>
          <p:cNvPr id="7" name="Picture 6" descr="retrofitadvies-9247f1d2feb2b7a4344dc30c52b800e7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59B7E1"/>
              </a:clrFrom>
              <a:clrTo>
                <a:srgbClr val="59B7E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7082" y="2007914"/>
            <a:ext cx="7165233" cy="48500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OliNo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Naam</a:t>
            </a:r>
            <a:r>
              <a:rPr lang="en-US" dirty="0" smtClean="0"/>
              <a:t> OliNo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Olie</a:t>
            </a:r>
            <a:r>
              <a:rPr lang="en-US" dirty="0" smtClean="0">
                <a:sym typeface="Wingdings" pitchFamily="2" charset="2"/>
              </a:rPr>
              <a:t>, NEE</a:t>
            </a:r>
          </a:p>
          <a:p>
            <a:pPr lvl="1"/>
            <a:r>
              <a:rPr lang="en-US" dirty="0" err="1" smtClean="0">
                <a:sym typeface="Wingdings" pitchFamily="2" charset="2"/>
              </a:rPr>
              <a:t>Eindige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voorraden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desastreuze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klimaateffecten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De </a:t>
            </a:r>
            <a:r>
              <a:rPr lang="en-US" dirty="0" err="1" smtClean="0">
                <a:sym typeface="Wingdings" pitchFamily="2" charset="2"/>
              </a:rPr>
              <a:t>oplossing</a:t>
            </a:r>
            <a:r>
              <a:rPr lang="en-US" dirty="0" smtClean="0">
                <a:sym typeface="Wingdings" pitchFamily="2" charset="2"/>
              </a:rPr>
              <a:t>: 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100% </a:t>
            </a:r>
            <a:r>
              <a:rPr lang="en-US" dirty="0" err="1" smtClean="0">
                <a:solidFill>
                  <a:srgbClr val="FFFF00"/>
                </a:solidFill>
                <a:sym typeface="Wingdings" pitchFamily="2" charset="2"/>
              </a:rPr>
              <a:t>duurzame</a:t>
            </a:r>
            <a:r>
              <a:rPr lang="en-US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sym typeface="Wingdings" pitchFamily="2" charset="2"/>
              </a:rPr>
              <a:t>energie</a:t>
            </a:r>
            <a:r>
              <a:rPr lang="en-US" dirty="0" smtClean="0">
                <a:sym typeface="Wingdings" pitchFamily="2" charset="2"/>
              </a:rPr>
              <a:t> en </a:t>
            </a:r>
            <a:r>
              <a:rPr lang="en-US" dirty="0" err="1" smtClean="0">
                <a:solidFill>
                  <a:srgbClr val="FFFF00"/>
                </a:solidFill>
                <a:sym typeface="Wingdings" pitchFamily="2" charset="2"/>
              </a:rPr>
              <a:t>energiebesparing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err="1" smtClean="0"/>
              <a:t>OliNo.org</a:t>
            </a:r>
            <a:endParaRPr lang="en-US" dirty="0" smtClean="0"/>
          </a:p>
          <a:p>
            <a:pPr lvl="1"/>
            <a:r>
              <a:rPr lang="en-US" dirty="0" err="1" smtClean="0"/>
              <a:t>A</a:t>
            </a:r>
            <a:r>
              <a:rPr lang="en-US" dirty="0" err="1" smtClean="0"/>
              <a:t>rtikelen</a:t>
            </a:r>
            <a:r>
              <a:rPr lang="en-US" dirty="0" smtClean="0"/>
              <a:t> over LED, </a:t>
            </a:r>
            <a:r>
              <a:rPr lang="en-US" dirty="0" err="1" smtClean="0"/>
              <a:t>zonne-energie</a:t>
            </a:r>
            <a:r>
              <a:rPr lang="en-US" dirty="0" smtClean="0"/>
              <a:t>, </a:t>
            </a:r>
            <a:r>
              <a:rPr lang="en-US" dirty="0" err="1" smtClean="0"/>
              <a:t>windenergie</a:t>
            </a:r>
            <a:r>
              <a:rPr lang="en-US" dirty="0" smtClean="0"/>
              <a:t>, </a:t>
            </a:r>
            <a:r>
              <a:rPr lang="en-US" dirty="0" err="1" smtClean="0"/>
              <a:t>warmtepompen</a:t>
            </a:r>
            <a:r>
              <a:rPr lang="en-US" dirty="0" smtClean="0"/>
              <a:t>, </a:t>
            </a:r>
            <a:r>
              <a:rPr lang="en-US" dirty="0" err="1" smtClean="0"/>
              <a:t>elektrische</a:t>
            </a:r>
            <a:r>
              <a:rPr lang="en-US" dirty="0" smtClean="0"/>
              <a:t> auto’s, </a:t>
            </a:r>
            <a:r>
              <a:rPr lang="en-US" dirty="0" err="1" smtClean="0"/>
              <a:t>energieopslag</a:t>
            </a:r>
            <a:r>
              <a:rPr lang="en-US" dirty="0" smtClean="0"/>
              <a:t> en </a:t>
            </a:r>
            <a:r>
              <a:rPr lang="en-US" dirty="0" err="1" smtClean="0"/>
              <a:t>energie-besparing</a:t>
            </a:r>
            <a:r>
              <a:rPr lang="en-US" dirty="0" smtClean="0"/>
              <a:t> (&gt; 1000)</a:t>
            </a:r>
            <a:endParaRPr lang="en-US" dirty="0" smtClean="0"/>
          </a:p>
          <a:p>
            <a:pPr lvl="1"/>
            <a:r>
              <a:rPr lang="en-US" dirty="0" err="1" smtClean="0"/>
              <a:t>Professionele</a:t>
            </a:r>
            <a:r>
              <a:rPr lang="en-US" dirty="0" smtClean="0"/>
              <a:t> en </a:t>
            </a:r>
            <a:r>
              <a:rPr lang="en-US" dirty="0" err="1" smtClean="0"/>
              <a:t>onafhankelijke</a:t>
            </a:r>
            <a:r>
              <a:rPr lang="en-US" dirty="0" smtClean="0"/>
              <a:t> LED </a:t>
            </a:r>
            <a:r>
              <a:rPr lang="en-US" dirty="0" err="1" smtClean="0"/>
              <a:t>metingen</a:t>
            </a:r>
            <a:r>
              <a:rPr lang="en-US" dirty="0" smtClean="0"/>
              <a:t> (&gt; 2200)</a:t>
            </a:r>
          </a:p>
          <a:p>
            <a:pPr lvl="1"/>
            <a:r>
              <a:rPr lang="en-US" dirty="0" err="1" smtClean="0"/>
              <a:t>LampenPortal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59023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Professionele</a:t>
            </a:r>
            <a:r>
              <a:rPr lang="en-US" dirty="0" smtClean="0"/>
              <a:t> LED </a:t>
            </a:r>
            <a:r>
              <a:rPr lang="en-US" dirty="0" err="1" smtClean="0"/>
              <a:t>lampen</a:t>
            </a:r>
            <a:r>
              <a:rPr lang="en-US" dirty="0" smtClean="0"/>
              <a:t/>
            </a:r>
            <a:br>
              <a:rPr lang="en-US" dirty="0" smtClean="0"/>
            </a:br>
            <a:endParaRPr lang="nl-NL" sz="21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624760">
            <a:off x="241040" y="3167359"/>
            <a:ext cx="1811263" cy="1937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2099671" y="3036753"/>
            <a:ext cx="2073699" cy="1251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8129" y="3036753"/>
            <a:ext cx="1959300" cy="1993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4173370" y="3125948"/>
            <a:ext cx="2581800" cy="1162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2758" y="4894879"/>
            <a:ext cx="2046038" cy="15824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4465" y="4674759"/>
            <a:ext cx="1893664" cy="19313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Aankoop</a:t>
            </a:r>
            <a:r>
              <a:rPr lang="en-US" dirty="0" smtClean="0"/>
              <a:t> Tips</a:t>
            </a:r>
            <a:br>
              <a:rPr lang="en-US" dirty="0" smtClean="0"/>
            </a:br>
            <a:r>
              <a:rPr lang="en-US" sz="2100" dirty="0" smtClean="0"/>
              <a:t>Let op de </a:t>
            </a:r>
            <a:r>
              <a:rPr lang="en-US" sz="2100" dirty="0" err="1" smtClean="0"/>
              <a:t>volgende</a:t>
            </a:r>
            <a:r>
              <a:rPr lang="en-US" sz="2100" dirty="0" smtClean="0"/>
              <a:t> </a:t>
            </a:r>
            <a:r>
              <a:rPr lang="en-US" sz="2100" dirty="0" err="1" smtClean="0"/>
              <a:t>zaken</a:t>
            </a:r>
            <a:r>
              <a:rPr lang="en-US" sz="2100" dirty="0" smtClean="0"/>
              <a:t>:</a:t>
            </a:r>
            <a:endParaRPr lang="nl-NL" sz="21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788" y="3028743"/>
            <a:ext cx="8110607" cy="3348438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Kleurtemperatuur (K) : warm / koel / koud</a:t>
            </a:r>
          </a:p>
          <a:p>
            <a:r>
              <a:rPr lang="nl-NL" dirty="0" smtClean="0"/>
              <a:t>Kleurechtheid (CRI) &gt;= 90</a:t>
            </a:r>
          </a:p>
          <a:p>
            <a:r>
              <a:rPr lang="nl-NL" dirty="0" smtClean="0"/>
              <a:t>Knipperen</a:t>
            </a:r>
          </a:p>
          <a:p>
            <a:r>
              <a:rPr lang="nl-NL" dirty="0" smtClean="0"/>
              <a:t>Hoeveelheid licht (</a:t>
            </a:r>
            <a:r>
              <a:rPr lang="nl-NL" dirty="0" err="1" smtClean="0"/>
              <a:t>lumen</a:t>
            </a:r>
            <a:r>
              <a:rPr lang="nl-NL" dirty="0" smtClean="0"/>
              <a:t>)</a:t>
            </a:r>
          </a:p>
          <a:p>
            <a:r>
              <a:rPr lang="nl-NL" dirty="0" smtClean="0"/>
              <a:t>Garantie</a:t>
            </a:r>
          </a:p>
          <a:p>
            <a:r>
              <a:rPr lang="nl-NL" dirty="0" smtClean="0"/>
              <a:t>Levensduur</a:t>
            </a:r>
          </a:p>
          <a:p>
            <a:endParaRPr lang="nl-NL" dirty="0" smtClean="0"/>
          </a:p>
        </p:txBody>
      </p:sp>
      <p:pic>
        <p:nvPicPr>
          <p:cNvPr id="10" name="Picture 9" descr="smileys-all_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625" y="5586302"/>
            <a:ext cx="513174" cy="4536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vind</a:t>
            </a:r>
            <a:r>
              <a:rPr lang="en-US" dirty="0" smtClean="0"/>
              <a:t> </a:t>
            </a:r>
            <a:r>
              <a:rPr lang="en-US" dirty="0" err="1" smtClean="0"/>
              <a:t>ik</a:t>
            </a:r>
            <a:r>
              <a:rPr lang="en-US" dirty="0" smtClean="0"/>
              <a:t> nu al </a:t>
            </a:r>
            <a:r>
              <a:rPr lang="en-US" dirty="0" err="1" smtClean="0"/>
              <a:t>deze</a:t>
            </a:r>
            <a:r>
              <a:rPr lang="en-US" dirty="0" smtClean="0"/>
              <a:t> </a:t>
            </a:r>
            <a:r>
              <a:rPr lang="en-US" dirty="0" err="1" smtClean="0"/>
              <a:t>meetdata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2789" y="5353920"/>
            <a:ext cx="7716837" cy="131564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De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LampenPortal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is 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dé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vergelijkingssite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gespecialiseerd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in 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lampen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voor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consumenten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en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professionals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. </a:t>
            </a:r>
            <a:endParaRPr lang="nl-NL" dirty="0" smtClean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dirty="0"/>
          </a:p>
        </p:txBody>
      </p:sp>
      <p:grpSp>
        <p:nvGrpSpPr>
          <p:cNvPr id="3" name="Group 11"/>
          <p:cNvGrpSpPr/>
          <p:nvPr/>
        </p:nvGrpSpPr>
        <p:grpSpPr>
          <a:xfrm>
            <a:off x="1480310" y="2421302"/>
            <a:ext cx="5445647" cy="2850396"/>
            <a:chOff x="1480310" y="2421302"/>
            <a:chExt cx="5445647" cy="28503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029" y="2421302"/>
              <a:ext cx="2859928" cy="285039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80310" y="3623683"/>
              <a:ext cx="2329882" cy="58477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nl-NL" sz="3200" dirty="0" smtClean="0">
                  <a:effectLst>
                    <a:outerShdw blurRad="50800" dist="38100" dir="2700000" algn="br">
                      <a:srgbClr val="000000">
                        <a:alpha val="43000"/>
                      </a:srgbClr>
                    </a:outerShdw>
                  </a:effectLst>
                </a:rPr>
                <a:t>Antwoord:</a:t>
              </a:r>
              <a:endParaRPr lang="en-US" sz="3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13918" y="1960086"/>
            <a:ext cx="7215274" cy="4779743"/>
            <a:chOff x="1684088" y="2819400"/>
            <a:chExt cx="5918094" cy="3920429"/>
          </a:xfrm>
        </p:grpSpPr>
        <p:pic>
          <p:nvPicPr>
            <p:cNvPr id="6" name="Picture 5" descr="Screen Shot 2016-09-19 at 12.47.34 PM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4088" y="2819400"/>
              <a:ext cx="5591770" cy="392042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610673">
              <a:off x="6500121" y="4426685"/>
              <a:ext cx="1102061" cy="60481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227092" y="1325128"/>
            <a:ext cx="5048766" cy="523220"/>
          </a:xfrm>
          <a:prstGeom prst="rect">
            <a:avLst/>
          </a:prstGeom>
          <a:solidFill>
            <a:srgbClr val="FFFF00">
              <a:alpha val="82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Toegang</a:t>
            </a:r>
            <a:r>
              <a:rPr lang="en-US" sz="2800" dirty="0" smtClean="0"/>
              <a:t> tot </a:t>
            </a:r>
            <a:r>
              <a:rPr lang="en-US" sz="2800" dirty="0" err="1" smtClean="0"/>
              <a:t>LampenPortal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09-19 at 12.50.50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004" y="625754"/>
            <a:ext cx="6594506" cy="6087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610673">
            <a:off x="3932577" y="1638393"/>
            <a:ext cx="1102061" cy="604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9-19 at 12.52.07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40" y="610740"/>
            <a:ext cx="7295778" cy="6136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610673">
            <a:off x="2248487" y="2853095"/>
            <a:ext cx="1102061" cy="604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9 at 2.37.42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68" y="627724"/>
            <a:ext cx="7377201" cy="6193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610673">
            <a:off x="3003108" y="2797881"/>
            <a:ext cx="1102061" cy="604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9 at 2.37.51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95" y="625756"/>
            <a:ext cx="7344386" cy="6186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610673">
            <a:off x="3518457" y="2724261"/>
            <a:ext cx="1102061" cy="604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9 at 2.38.02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22" y="588948"/>
            <a:ext cx="7429592" cy="6213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610673">
            <a:off x="4599521" y="2751869"/>
            <a:ext cx="1102061" cy="604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9 at 2.38.11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89" y="657394"/>
            <a:ext cx="7247951" cy="6126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610673">
            <a:off x="5174433" y="3828536"/>
            <a:ext cx="1102061" cy="604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Energieverbruik LED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788" y="3028742"/>
            <a:ext cx="7716838" cy="3388658"/>
          </a:xfrm>
        </p:spPr>
        <p:txBody>
          <a:bodyPr>
            <a:normAutofit/>
          </a:bodyPr>
          <a:lstStyle/>
          <a:p>
            <a:r>
              <a:rPr lang="nl-NL" dirty="0" smtClean="0"/>
              <a:t>De </a:t>
            </a:r>
            <a:r>
              <a:rPr lang="nl-NL" dirty="0" smtClean="0">
                <a:solidFill>
                  <a:srgbClr val="FFFF00"/>
                </a:solidFill>
              </a:rPr>
              <a:t>hoeveelheid </a:t>
            </a:r>
            <a:r>
              <a:rPr lang="nl-NL" dirty="0" smtClean="0"/>
              <a:t>licht die </a:t>
            </a:r>
            <a:r>
              <a:rPr lang="nl-NL" dirty="0" smtClean="0"/>
              <a:t>een lamp geeft wordt uitgedrukt in </a:t>
            </a:r>
            <a:r>
              <a:rPr lang="nl-NL" dirty="0" err="1" smtClean="0">
                <a:solidFill>
                  <a:srgbClr val="FFFF00"/>
                </a:solidFill>
              </a:rPr>
              <a:t>lumen</a:t>
            </a:r>
            <a:r>
              <a:rPr lang="nl-NL" dirty="0" smtClean="0"/>
              <a:t>.</a:t>
            </a:r>
          </a:p>
          <a:p>
            <a:r>
              <a:rPr lang="nl-NL" dirty="0" smtClean="0"/>
              <a:t>Het </a:t>
            </a:r>
            <a:r>
              <a:rPr lang="nl-NL" dirty="0" smtClean="0">
                <a:solidFill>
                  <a:srgbClr val="FFFF00"/>
                </a:solidFill>
              </a:rPr>
              <a:t>vermogen </a:t>
            </a:r>
            <a:r>
              <a:rPr lang="nl-NL" dirty="0" smtClean="0"/>
              <a:t>die een lamp gebruikt wordt uitgedrukt in </a:t>
            </a:r>
            <a:r>
              <a:rPr lang="nl-NL" dirty="0" smtClean="0">
                <a:solidFill>
                  <a:srgbClr val="FFFF00"/>
                </a:solidFill>
              </a:rPr>
              <a:t>Watt</a:t>
            </a:r>
            <a:r>
              <a:rPr lang="nl-NL" dirty="0" smtClean="0"/>
              <a:t>.</a:t>
            </a:r>
          </a:p>
          <a:p>
            <a:r>
              <a:rPr lang="nl-NL" dirty="0" smtClean="0"/>
              <a:t>De </a:t>
            </a:r>
            <a:r>
              <a:rPr lang="nl-NL" dirty="0" smtClean="0">
                <a:solidFill>
                  <a:srgbClr val="FFFF00"/>
                </a:solidFill>
              </a:rPr>
              <a:t>efficiëntie </a:t>
            </a:r>
            <a:r>
              <a:rPr lang="nl-NL" dirty="0" smtClean="0"/>
              <a:t>van </a:t>
            </a:r>
            <a:r>
              <a:rPr lang="nl-NL" dirty="0" smtClean="0"/>
              <a:t>een lamp wordt uitgedrukt in de hoeveelheid </a:t>
            </a:r>
            <a:r>
              <a:rPr lang="nl-NL" dirty="0" err="1" smtClean="0">
                <a:solidFill>
                  <a:srgbClr val="FFFF00"/>
                </a:solidFill>
              </a:rPr>
              <a:t>lumen</a:t>
            </a:r>
            <a:r>
              <a:rPr lang="nl-NL" dirty="0" smtClean="0">
                <a:solidFill>
                  <a:srgbClr val="FFFF00"/>
                </a:solidFill>
              </a:rPr>
              <a:t> / Watt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9 at 2.17.56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2" y="607352"/>
            <a:ext cx="7811636" cy="61954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9-19 at 2.19.04 P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02" y="589586"/>
            <a:ext cx="7273392" cy="6222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220381">
            <a:off x="4999582" y="1944095"/>
            <a:ext cx="1102061" cy="6048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7001717" y="1695636"/>
            <a:ext cx="1102061" cy="604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983052" y="3550459"/>
            <a:ext cx="1102061" cy="6048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</a:t>
            </a:r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50" y="3429000"/>
            <a:ext cx="1816100" cy="181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35W Halogeenlamp</a:t>
            </a:r>
            <a:endParaRPr lang="nl-NL" dirty="0" smtClean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998628" y="5212504"/>
            <a:ext cx="4425200" cy="1303937"/>
          </a:xfrm>
        </p:spPr>
        <p:txBody>
          <a:bodyPr>
            <a:normAutofit/>
          </a:bodyPr>
          <a:lstStyle/>
          <a:p>
            <a:r>
              <a:rPr lang="en-US" dirty="0" smtClean="0"/>
              <a:t>203 lumen</a:t>
            </a:r>
          </a:p>
          <a:p>
            <a:r>
              <a:rPr lang="en-US" dirty="0" err="1" smtClean="0"/>
              <a:t>Efficiëntie</a:t>
            </a:r>
            <a:r>
              <a:rPr lang="en-US" dirty="0" smtClean="0"/>
              <a:t>:</a:t>
            </a:r>
            <a:r>
              <a:rPr lang="en-US" dirty="0" smtClean="0"/>
              <a:t> 6 </a:t>
            </a:r>
            <a:r>
              <a:rPr lang="en-US" dirty="0" smtClean="0"/>
              <a:t>lumen/</a:t>
            </a:r>
            <a:r>
              <a:rPr lang="en-US" dirty="0" smtClean="0"/>
              <a:t>Watt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28" y="2676494"/>
            <a:ext cx="2680549" cy="2536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35W </a:t>
            </a:r>
            <a:r>
              <a:rPr lang="nl-NL" dirty="0" err="1" smtClean="0"/>
              <a:t>Eco</a:t>
            </a:r>
            <a:r>
              <a:rPr lang="nl-NL" dirty="0" smtClean="0"/>
              <a:t> Halogeenlamp</a:t>
            </a:r>
            <a:endParaRPr lang="nl-NL" dirty="0" smtClean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998628" y="5212504"/>
            <a:ext cx="4425200" cy="1303937"/>
          </a:xfrm>
        </p:spPr>
        <p:txBody>
          <a:bodyPr>
            <a:normAutofit/>
          </a:bodyPr>
          <a:lstStyle/>
          <a:p>
            <a:r>
              <a:rPr lang="en-US" dirty="0" smtClean="0"/>
              <a:t>279 lumen</a:t>
            </a:r>
          </a:p>
          <a:p>
            <a:r>
              <a:rPr lang="en-US" dirty="0" err="1" smtClean="0"/>
              <a:t>Efficiëntie</a:t>
            </a:r>
            <a:r>
              <a:rPr lang="en-US" dirty="0" smtClean="0"/>
              <a:t>:</a:t>
            </a:r>
            <a:r>
              <a:rPr lang="en-US" dirty="0" smtClean="0"/>
              <a:t> 8 </a:t>
            </a:r>
            <a:r>
              <a:rPr lang="en-US" dirty="0" smtClean="0"/>
              <a:t>lumen/</a:t>
            </a:r>
            <a:r>
              <a:rPr lang="en-US" dirty="0" smtClean="0"/>
              <a:t>Watt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27" y="2676494"/>
            <a:ext cx="2684547" cy="239489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61706" y="3356189"/>
            <a:ext cx="3293345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ts val="5600"/>
              </a:lnSpc>
              <a:spcBef>
                <a:spcPct val="0"/>
              </a:spcBef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1.3x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meer</a:t>
            </a:r>
            <a:r>
              <a:rPr lang="en-US" sz="27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efficiënt</a:t>
            </a:r>
            <a:endParaRPr kumimoji="0" lang="nl-NL" sz="2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6.3W LED Spot</a:t>
            </a:r>
            <a:endParaRPr lang="nl-NL" dirty="0" smtClean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998628" y="5212504"/>
            <a:ext cx="4425200" cy="1303937"/>
          </a:xfrm>
        </p:spPr>
        <p:txBody>
          <a:bodyPr>
            <a:normAutofit/>
          </a:bodyPr>
          <a:lstStyle/>
          <a:p>
            <a:r>
              <a:rPr lang="en-US" dirty="0" smtClean="0"/>
              <a:t>598 lumen</a:t>
            </a:r>
          </a:p>
          <a:p>
            <a:r>
              <a:rPr lang="en-US" dirty="0" err="1" smtClean="0"/>
              <a:t>Efficiëntie</a:t>
            </a:r>
            <a:r>
              <a:rPr lang="en-US" dirty="0" smtClean="0"/>
              <a:t>:</a:t>
            </a:r>
            <a:r>
              <a:rPr lang="en-US" dirty="0" smtClean="0"/>
              <a:t> 95 </a:t>
            </a:r>
            <a:r>
              <a:rPr lang="en-US" dirty="0" smtClean="0"/>
              <a:t>lumen/</a:t>
            </a:r>
            <a:r>
              <a:rPr lang="en-US" dirty="0" smtClean="0"/>
              <a:t>Watt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27" y="2676494"/>
            <a:ext cx="2684547" cy="239489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61706" y="3356189"/>
            <a:ext cx="3293345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ts val="5600"/>
              </a:lnSpc>
              <a:spcBef>
                <a:spcPct val="0"/>
              </a:spcBef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16x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meer</a:t>
            </a:r>
            <a:r>
              <a:rPr lang="en-US" sz="27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efficiënt</a:t>
            </a:r>
            <a:endParaRPr kumimoji="0" lang="nl-NL" sz="2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628" y="2676494"/>
            <a:ext cx="2711205" cy="23948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40W Gloeilamp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28" y="2674527"/>
            <a:ext cx="3445745" cy="2421774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998628" y="5212504"/>
            <a:ext cx="4425200" cy="1303937"/>
          </a:xfrm>
        </p:spPr>
        <p:txBody>
          <a:bodyPr>
            <a:normAutofit/>
          </a:bodyPr>
          <a:lstStyle/>
          <a:p>
            <a:r>
              <a:rPr lang="en-US" dirty="0" smtClean="0"/>
              <a:t>439 </a:t>
            </a:r>
            <a:r>
              <a:rPr lang="en-US" dirty="0" smtClean="0"/>
              <a:t>lumen</a:t>
            </a:r>
          </a:p>
          <a:p>
            <a:r>
              <a:rPr lang="en-US" dirty="0" err="1" smtClean="0"/>
              <a:t>Efficiëntie</a:t>
            </a:r>
            <a:r>
              <a:rPr lang="en-US" dirty="0" smtClean="0"/>
              <a:t>: 10 lumen/Watt</a:t>
            </a:r>
            <a:endParaRPr lang="nl-NL" dirty="0" smtClean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3.5W LED Peer</a:t>
            </a:r>
            <a:endParaRPr lang="nl-NL" dirty="0" smtClean="0"/>
          </a:p>
        </p:txBody>
      </p:sp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1036506" y="4930290"/>
            <a:ext cx="4425200" cy="130393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408 </a:t>
            </a:r>
            <a:r>
              <a:rPr lang="en-US" dirty="0" smtClean="0"/>
              <a:t>lumen</a:t>
            </a:r>
          </a:p>
          <a:p>
            <a:r>
              <a:rPr lang="en-US" dirty="0" err="1" smtClean="0"/>
              <a:t>Efficiëntie</a:t>
            </a:r>
            <a:r>
              <a:rPr lang="en-US" dirty="0" smtClean="0"/>
              <a:t>:</a:t>
            </a:r>
            <a:r>
              <a:rPr lang="en-US" dirty="0" smtClean="0"/>
              <a:t> 118 </a:t>
            </a:r>
            <a:r>
              <a:rPr lang="en-US" dirty="0" smtClean="0"/>
              <a:t>lumen/Watt</a:t>
            </a:r>
            <a:endParaRPr lang="nl-NL" dirty="0" smtClean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506" y="2650398"/>
            <a:ext cx="3742306" cy="215359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1706" y="3356189"/>
            <a:ext cx="3293345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ts val="5600"/>
              </a:lnSpc>
              <a:spcBef>
                <a:spcPct val="0"/>
              </a:spcBef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12x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meer</a:t>
            </a:r>
            <a:r>
              <a:rPr lang="en-US" sz="27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efficiënt</a:t>
            </a:r>
            <a:endParaRPr kumimoji="0" lang="nl-NL" sz="2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ransition spd="slow" advTm="175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1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2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3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3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0.8|4|4.4|4.7"/>
</p:tagLst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7352</TotalTime>
  <Words>668</Words>
  <Application>Microsoft Macintosh PowerPoint</Application>
  <PresentationFormat>On-screen Show (4:3)</PresentationFormat>
  <Paragraphs>145</Paragraphs>
  <Slides>42</Slides>
  <Notes>5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Sky</vt:lpstr>
      <vt:lpstr>informatieve avond over LED</vt:lpstr>
      <vt:lpstr>Agenda</vt:lpstr>
      <vt:lpstr>OliNo</vt:lpstr>
      <vt:lpstr>Energieverbruik LED</vt:lpstr>
      <vt:lpstr>35W Halogeenlamp</vt:lpstr>
      <vt:lpstr>35W Eco Halogeenlamp</vt:lpstr>
      <vt:lpstr>6.3W LED Spot</vt:lpstr>
      <vt:lpstr>40W Gloeilamp</vt:lpstr>
      <vt:lpstr>3.5W LED Peer</vt:lpstr>
      <vt:lpstr>Dimmen van LED</vt:lpstr>
      <vt:lpstr>Dimmen van LED</vt:lpstr>
      <vt:lpstr>Kleurtemperatuur LED</vt:lpstr>
      <vt:lpstr>Kleurtemperatuur LED</vt:lpstr>
      <vt:lpstr>Kleurechtheid (CRI)</vt:lpstr>
      <vt:lpstr>Knipperen</vt:lpstr>
      <vt:lpstr>Knipperen Gloeilamp</vt:lpstr>
      <vt:lpstr>Knipperen TL</vt:lpstr>
      <vt:lpstr>Foute LED lamp</vt:lpstr>
      <vt:lpstr>Goede LED lamp</vt:lpstr>
      <vt:lpstr>Knipperen van LED</vt:lpstr>
      <vt:lpstr>Knipperen van LED</vt:lpstr>
      <vt:lpstr>Knipperen van LED</vt:lpstr>
      <vt:lpstr>Slide 23</vt:lpstr>
      <vt:lpstr>Slide 24</vt:lpstr>
      <vt:lpstr>Slide 25</vt:lpstr>
      <vt:lpstr>Levensduur van LED?</vt:lpstr>
      <vt:lpstr>Levensduur</vt:lpstr>
      <vt:lpstr>Levensduur (indicatie)</vt:lpstr>
      <vt:lpstr>Retrofit LED lampen Consument</vt:lpstr>
      <vt:lpstr>Professionele LED lampen </vt:lpstr>
      <vt:lpstr>Aankoop Tips Let op de volgende zaken:</vt:lpstr>
      <vt:lpstr>Waar vind ik nu al deze meetdata?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Vragen</vt:lpstr>
    </vt:vector>
  </TitlesOfParts>
  <Company>OEBV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LEDs and their Lifetime, Flicker and S/P</dc:title>
  <dc:creator>Marcel van der Steen</dc:creator>
  <cp:lastModifiedBy>Jeroen van Agt</cp:lastModifiedBy>
  <cp:revision>374</cp:revision>
  <cp:lastPrinted>2014-02-02T17:01:24Z</cp:lastPrinted>
  <dcterms:created xsi:type="dcterms:W3CDTF">2016-09-17T19:14:51Z</dcterms:created>
  <dcterms:modified xsi:type="dcterms:W3CDTF">2016-09-19T12:44:12Z</dcterms:modified>
</cp:coreProperties>
</file>