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3" r:id="rId3"/>
    <p:sldId id="332" r:id="rId4"/>
    <p:sldId id="333" r:id="rId5"/>
    <p:sldId id="334" r:id="rId6"/>
    <p:sldId id="335" r:id="rId7"/>
    <p:sldId id="337" r:id="rId8"/>
    <p:sldId id="336" r:id="rId9"/>
    <p:sldId id="339" r:id="rId10"/>
    <p:sldId id="338" r:id="rId11"/>
    <p:sldId id="343" r:id="rId12"/>
    <p:sldId id="344" r:id="rId13"/>
    <p:sldId id="329" r:id="rId14"/>
    <p:sldId id="319" r:id="rId15"/>
    <p:sldId id="325" r:id="rId16"/>
    <p:sldId id="330" r:id="rId17"/>
    <p:sldId id="331" r:id="rId18"/>
    <p:sldId id="340" r:id="rId19"/>
    <p:sldId id="341" r:id="rId20"/>
    <p:sldId id="342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261110-9088-D44B-8ABF-4A2BED8BBCF3}">
          <p14:sldIdLst>
            <p14:sldId id="256"/>
            <p14:sldId id="273"/>
            <p14:sldId id="332"/>
            <p14:sldId id="333"/>
            <p14:sldId id="334"/>
            <p14:sldId id="335"/>
            <p14:sldId id="337"/>
            <p14:sldId id="336"/>
            <p14:sldId id="339"/>
            <p14:sldId id="338"/>
            <p14:sldId id="343"/>
            <p14:sldId id="344"/>
            <p14:sldId id="329"/>
            <p14:sldId id="319"/>
            <p14:sldId id="325"/>
            <p14:sldId id="330"/>
            <p14:sldId id="331"/>
            <p14:sldId id="340"/>
            <p14:sldId id="341"/>
            <p14:sldId id="342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45C708"/>
    <a:srgbClr val="C4E6F4"/>
    <a:srgbClr val="528B03"/>
    <a:srgbClr val="02F883"/>
    <a:srgbClr val="458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7" autoAdjust="0"/>
    <p:restoredTop sz="86398" autoAdjust="0"/>
  </p:normalViewPr>
  <p:slideViewPr>
    <p:cSldViewPr snapToGrid="0" snapToObjects="1">
      <p:cViewPr varScale="1">
        <p:scale>
          <a:sx n="128" d="100"/>
          <a:sy n="128" d="100"/>
        </p:scale>
        <p:origin x="-7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CAB49-FB54-C740-9A4E-8E009CDA668F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13E7E-D9B1-F145-A1E8-2B5EE19E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Explanation how</a:t>
            </a:r>
            <a:r>
              <a:rPr lang="en-US" baseline="0" dirty="0" smtClean="0"/>
              <a:t> the lamps can be measured and how the lamps of </a:t>
            </a:r>
            <a:r>
              <a:rPr lang="en-US" baseline="0" dirty="0" err="1" smtClean="0"/>
              <a:t>Buroteta</a:t>
            </a:r>
            <a:r>
              <a:rPr lang="en-US" baseline="0" dirty="0" smtClean="0"/>
              <a:t> have been measured, by </a:t>
            </a:r>
            <a:r>
              <a:rPr lang="en-US" baseline="0" dirty="0" err="1" smtClean="0"/>
              <a:t>OliNo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9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OliNo</a:t>
            </a:r>
            <a:r>
              <a:rPr lang="de-DE" dirty="0" smtClean="0"/>
              <a:t> </a:t>
            </a:r>
            <a:r>
              <a:rPr lang="de-DE" dirty="0" err="1" smtClean="0"/>
              <a:t>maakt</a:t>
            </a:r>
            <a:r>
              <a:rPr lang="de-DE" dirty="0" smtClean="0"/>
              <a:t> </a:t>
            </a:r>
            <a:r>
              <a:rPr lang="de-DE" dirty="0" err="1" smtClean="0"/>
              <a:t>gebruik</a:t>
            </a:r>
            <a:r>
              <a:rPr lang="de-DE" baseline="0" dirty="0" smtClean="0"/>
              <a:t> van </a:t>
            </a:r>
            <a:r>
              <a:rPr lang="de-DE" baseline="0" dirty="0" err="1" smtClean="0"/>
              <a:t>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fotogoniometer</a:t>
            </a:r>
            <a:r>
              <a:rPr lang="de-DE" baseline="0" dirty="0" smtClean="0"/>
              <a:t>. De </a:t>
            </a:r>
            <a:r>
              <a:rPr lang="de-DE" baseline="0" dirty="0" err="1" smtClean="0"/>
              <a:t>straatlamp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wordt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gemonteerd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draaibare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kantelbare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schijf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Zodanig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het</a:t>
            </a:r>
            <a:r>
              <a:rPr lang="de-DE" baseline="0" dirty="0" smtClean="0"/>
              <a:t> optische </a:t>
            </a:r>
            <a:r>
              <a:rPr lang="de-DE" baseline="0" dirty="0" err="1" smtClean="0"/>
              <a:t>middelpunt</a:t>
            </a:r>
            <a:r>
              <a:rPr lang="de-DE" baseline="0" dirty="0" smtClean="0"/>
              <a:t> van de </a:t>
            </a:r>
            <a:r>
              <a:rPr lang="de-DE" baseline="0" dirty="0" err="1" smtClean="0"/>
              <a:t>lamp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vaste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plek</a:t>
            </a:r>
            <a:r>
              <a:rPr lang="de-DE" baseline="0" dirty="0" smtClean="0"/>
              <a:t> in de </a:t>
            </a:r>
            <a:r>
              <a:rPr lang="de-DE" baseline="0" dirty="0" err="1" smtClean="0"/>
              <a:t>ruimte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blijft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wanneer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robot</a:t>
            </a:r>
            <a:r>
              <a:rPr lang="de-DE" baseline="0" dirty="0" smtClean="0"/>
              <a:t> kantelt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draait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De </a:t>
            </a:r>
            <a:r>
              <a:rPr lang="de-DE" baseline="0" dirty="0" err="1" smtClean="0"/>
              <a:t>sensor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afstand</a:t>
            </a:r>
            <a:r>
              <a:rPr lang="de-DE" baseline="0" dirty="0" smtClean="0"/>
              <a:t> die </a:t>
            </a:r>
            <a:r>
              <a:rPr lang="de-DE" baseline="0" dirty="0" err="1" smtClean="0"/>
              <a:t>minimaal</a:t>
            </a:r>
            <a:r>
              <a:rPr lang="de-DE" baseline="0" dirty="0" smtClean="0"/>
              <a:t> 5x de </a:t>
            </a:r>
            <a:r>
              <a:rPr lang="de-DE" baseline="0" dirty="0" err="1" smtClean="0"/>
              <a:t>afstand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van de </a:t>
            </a:r>
            <a:r>
              <a:rPr lang="de-DE" baseline="0" dirty="0" err="1" smtClean="0"/>
              <a:t>langste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lichtgevende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lengte</a:t>
            </a:r>
            <a:r>
              <a:rPr lang="de-DE" baseline="0" dirty="0" smtClean="0"/>
              <a:t> van de </a:t>
            </a:r>
            <a:r>
              <a:rPr lang="de-DE" baseline="0" dirty="0" err="1" smtClean="0"/>
              <a:t>lamp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zelf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Dit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zorgt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ervoor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lichtbron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bij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goede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benadering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gezien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kan</a:t>
            </a:r>
            <a:r>
              <a:rPr lang="de-DE" baseline="0" dirty="0" smtClean="0"/>
              <a:t> worden als </a:t>
            </a:r>
            <a:r>
              <a:rPr lang="de-DE" baseline="0" dirty="0" err="1" smtClean="0"/>
              <a:t>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puntlichtbron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waardoor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verkregen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metingen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gebruikt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kunnen</a:t>
            </a:r>
            <a:r>
              <a:rPr lang="de-DE" baseline="0" dirty="0" smtClean="0"/>
              <a:t> worden in </a:t>
            </a:r>
            <a:r>
              <a:rPr lang="de-DE" baseline="0" dirty="0" err="1" smtClean="0"/>
              <a:t>een</a:t>
            </a:r>
            <a:r>
              <a:rPr lang="de-DE" baseline="0" dirty="0" smtClean="0"/>
              <a:t> fotometrisch bestand </a:t>
            </a:r>
            <a:r>
              <a:rPr lang="de-DE" baseline="0" dirty="0" err="1" smtClean="0"/>
              <a:t>zoals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eulumdat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file</a:t>
            </a:r>
            <a:r>
              <a:rPr lang="de-DE" baseline="0" dirty="0" smtClean="0"/>
              <a:t>, die </a:t>
            </a:r>
            <a:r>
              <a:rPr lang="de-DE" baseline="0" dirty="0" err="1" smtClean="0"/>
              <a:t>weer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gebruikt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wordt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lichtberekeningsprogramma‘s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zoals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Dialux</a:t>
            </a:r>
            <a:r>
              <a:rPr lang="de-DE" baseline="0" dirty="0" smtClean="0"/>
              <a:t>.</a:t>
            </a:r>
            <a:endParaRPr lang="de-DE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3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3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Energetische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terugverdientijd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break even point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productie-energie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opgebrachte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Term is EROEI = Energy Return on Energy Invested,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geldig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alleen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bij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energie-generatoren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zoals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zonnepanelen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windmolens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, gas 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kolencentrales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etc. 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Bij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lampen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zou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je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kunnen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spreken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over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energie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per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hoeveelheid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licht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(lumen per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uur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First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explanation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photo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goniometers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OliNo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photogoniometer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find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.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3E7E-D9B1-F145-A1E8-2B5EE19E30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16/09/18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 Placeholder 2"/>
          <p:cNvSpPr txBox="1">
            <a:spLocks/>
          </p:cNvSpPr>
          <p:nvPr userDrawn="1"/>
        </p:nvSpPr>
        <p:spPr>
          <a:xfrm>
            <a:off x="6796303" y="150364"/>
            <a:ext cx="2347697" cy="494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17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17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17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17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17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17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17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17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17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www.olino.org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8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3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sram.com/osram_com/sustainability/environmental/product-lifecycle-management/index.jsp" TargetMode="External"/><Relationship Id="rId3" Type="http://schemas.openxmlformats.org/officeDocument/2006/relationships/hyperlink" Target="http://www.gelijkspanning.org/ppdf/dcboek-groot-gelijk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Diverse </a:t>
            </a:r>
            <a:r>
              <a:rPr lang="en-US" dirty="0" err="1" smtClean="0"/>
              <a:t>vragen</a:t>
            </a:r>
            <a:r>
              <a:rPr lang="en-US" dirty="0" smtClean="0"/>
              <a:t> LED en </a:t>
            </a:r>
            <a:r>
              <a:rPr lang="en-US" dirty="0" err="1" smtClean="0"/>
              <a:t>Verlichting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Zaanse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Cooperatie</a:t>
            </a:r>
            <a:endParaRPr lang="en-US" dirty="0"/>
          </a:p>
        </p:txBody>
      </p:sp>
      <p:pic>
        <p:nvPicPr>
          <p:cNvPr id="7" name="Picture Placeholder 6" descr="tested_by_olino_transparant.pn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-16202" b="-1620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934033" y="6350169"/>
            <a:ext cx="5209967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Marcel van der Steen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351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143413"/>
            <a:ext cx="7716837" cy="1447800"/>
          </a:xfrm>
        </p:spPr>
        <p:txBody>
          <a:bodyPr/>
          <a:lstStyle/>
          <a:p>
            <a:r>
              <a:rPr lang="nl-NL" dirty="0" smtClean="0"/>
              <a:t>Ledlamp</a:t>
            </a:r>
            <a:r>
              <a:rPr lang="nl-NL" dirty="0" smtClean="0"/>
              <a:t>en, behandeling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2428034"/>
            <a:ext cx="7978540" cy="4420046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Warmte verkort levensduur</a:t>
            </a:r>
          </a:p>
          <a:p>
            <a:pPr lvl="1"/>
            <a:r>
              <a:rPr lang="nl-NL" dirty="0" smtClean="0"/>
              <a:t>Einde levensduur 70 % van </a:t>
            </a:r>
            <a:r>
              <a:rPr lang="nl-NL" dirty="0" err="1" smtClean="0"/>
              <a:t>initiele</a:t>
            </a:r>
            <a:r>
              <a:rPr lang="nl-NL" dirty="0" smtClean="0"/>
              <a:t> hoeveelheid licht</a:t>
            </a:r>
          </a:p>
          <a:p>
            <a:pPr lvl="1"/>
            <a:r>
              <a:rPr lang="nl-NL" dirty="0" smtClean="0"/>
              <a:t>10 graden +, levensduur /2</a:t>
            </a:r>
          </a:p>
          <a:p>
            <a:r>
              <a:rPr lang="nl-NL" dirty="0" smtClean="0"/>
              <a:t>Dimmen met muurdimmers</a:t>
            </a:r>
          </a:p>
          <a:p>
            <a:pPr lvl="1"/>
            <a:r>
              <a:rPr lang="nl-NL" dirty="0" smtClean="0"/>
              <a:t>Alleen </a:t>
            </a:r>
            <a:r>
              <a:rPr lang="nl-NL" dirty="0" err="1" smtClean="0"/>
              <a:t>dimbare</a:t>
            </a:r>
            <a:r>
              <a:rPr lang="nl-NL" dirty="0" smtClean="0"/>
              <a:t> ledlampen</a:t>
            </a:r>
          </a:p>
          <a:p>
            <a:pPr lvl="1"/>
            <a:r>
              <a:rPr lang="nl-NL" dirty="0" smtClean="0"/>
              <a:t>Bij voorkeur led-dimmers (laag vermogen)</a:t>
            </a:r>
          </a:p>
          <a:p>
            <a:r>
              <a:rPr lang="nl-NL" dirty="0" smtClean="0"/>
              <a:t>Vervanging halogeenlampjes</a:t>
            </a:r>
          </a:p>
          <a:p>
            <a:pPr lvl="1"/>
            <a:r>
              <a:rPr lang="nl-NL" dirty="0" smtClean="0"/>
              <a:t>Trafo verwacht minimale belasting</a:t>
            </a:r>
          </a:p>
          <a:p>
            <a:pPr lvl="1"/>
            <a:r>
              <a:rPr lang="nl-NL" dirty="0" smtClean="0"/>
              <a:t>Een of twee </a:t>
            </a:r>
            <a:r>
              <a:rPr lang="nl-NL" dirty="0" err="1" smtClean="0"/>
              <a:t>halogeentjes</a:t>
            </a:r>
            <a:r>
              <a:rPr lang="nl-NL" dirty="0" smtClean="0"/>
              <a:t> laten zitten</a:t>
            </a:r>
          </a:p>
          <a:p>
            <a:pPr lvl="1"/>
            <a:r>
              <a:rPr lang="nl-NL" dirty="0" smtClean="0"/>
              <a:t>Anders nieuwe voeding (12 V gelijkspanning)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34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143413"/>
            <a:ext cx="7716837" cy="1447800"/>
          </a:xfrm>
        </p:spPr>
        <p:txBody>
          <a:bodyPr/>
          <a:lstStyle/>
          <a:p>
            <a:r>
              <a:rPr lang="nl-NL" dirty="0" smtClean="0"/>
              <a:t>Ledlamp</a:t>
            </a:r>
            <a:r>
              <a:rPr lang="nl-NL" dirty="0" smtClean="0"/>
              <a:t>en, aanpassing armaturen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2591213"/>
            <a:ext cx="7978540" cy="3812374"/>
          </a:xfrm>
        </p:spPr>
        <p:txBody>
          <a:bodyPr>
            <a:normAutofit/>
          </a:bodyPr>
          <a:lstStyle/>
          <a:p>
            <a:r>
              <a:rPr lang="nl-NL" dirty="0" smtClean="0"/>
              <a:t>LED </a:t>
            </a:r>
            <a:r>
              <a:rPr lang="nl-NL" dirty="0" err="1" smtClean="0"/>
              <a:t>TLs</a:t>
            </a:r>
            <a:endParaRPr lang="nl-NL" dirty="0"/>
          </a:p>
          <a:p>
            <a:pPr lvl="1"/>
            <a:r>
              <a:rPr lang="nl-NL" dirty="0" smtClean="0"/>
              <a:t>Werken direct op 230 V AC</a:t>
            </a:r>
          </a:p>
          <a:p>
            <a:pPr lvl="1"/>
            <a:r>
              <a:rPr lang="nl-NL" dirty="0" smtClean="0"/>
              <a:t>Werken met kortsluitstarter of zelf bedrading aanpassen</a:t>
            </a:r>
          </a:p>
          <a:p>
            <a:pPr lvl="1"/>
            <a:r>
              <a:rPr lang="nl-NL" dirty="0" smtClean="0"/>
              <a:t>Of simpele </a:t>
            </a:r>
            <a:r>
              <a:rPr lang="nl-NL" dirty="0" err="1" smtClean="0"/>
              <a:t>ledbuishouder</a:t>
            </a:r>
            <a:r>
              <a:rPr lang="nl-NL" dirty="0" smtClean="0"/>
              <a:t> kopen</a:t>
            </a:r>
          </a:p>
          <a:p>
            <a:r>
              <a:rPr lang="nl-NL" dirty="0" smtClean="0"/>
              <a:t>Overige </a:t>
            </a:r>
            <a:r>
              <a:rPr lang="nl-NL" dirty="0" err="1" smtClean="0"/>
              <a:t>retrofit</a:t>
            </a:r>
            <a:endParaRPr lang="nl-NL" dirty="0" smtClean="0"/>
          </a:p>
          <a:p>
            <a:pPr lvl="1"/>
            <a:r>
              <a:rPr lang="nl-NL" dirty="0" smtClean="0"/>
              <a:t>Veel minder hitte bij zelfde lichthoeveelheid</a:t>
            </a:r>
            <a:endParaRPr lang="nl-NL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98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143413"/>
            <a:ext cx="7716837" cy="1447800"/>
          </a:xfrm>
        </p:spPr>
        <p:txBody>
          <a:bodyPr/>
          <a:lstStyle/>
          <a:p>
            <a:r>
              <a:rPr lang="nl-NL" dirty="0" smtClean="0"/>
              <a:t>Ledlamp</a:t>
            </a:r>
            <a:r>
              <a:rPr lang="nl-NL" dirty="0" smtClean="0"/>
              <a:t>en op accu van 12 of 24V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2591212"/>
            <a:ext cx="7978540" cy="4266787"/>
          </a:xfrm>
        </p:spPr>
        <p:txBody>
          <a:bodyPr>
            <a:normAutofit fontScale="85000" lnSpcReduction="20000"/>
          </a:bodyPr>
          <a:lstStyle/>
          <a:p>
            <a:r>
              <a:rPr lang="nl-NL" dirty="0" err="1" smtClean="0"/>
              <a:t>Ledstrips</a:t>
            </a:r>
            <a:r>
              <a:rPr lang="nl-NL" dirty="0" smtClean="0"/>
              <a:t> of l</a:t>
            </a:r>
            <a:r>
              <a:rPr lang="nl-NL" dirty="0" smtClean="0"/>
              <a:t>edlampen GU 5.3 GU 4 op 12 V DC</a:t>
            </a:r>
          </a:p>
          <a:p>
            <a:r>
              <a:rPr lang="nl-NL" dirty="0" smtClean="0"/>
              <a:t>Stabilisator nodig </a:t>
            </a:r>
            <a:r>
              <a:rPr lang="nl-NL" u="sng" dirty="0" smtClean="0"/>
              <a:t>indien pieken te verwachten </a:t>
            </a:r>
            <a:r>
              <a:rPr lang="nl-NL" dirty="0" smtClean="0"/>
              <a:t>zijn</a:t>
            </a:r>
          </a:p>
          <a:p>
            <a:pPr lvl="1"/>
            <a:r>
              <a:rPr lang="nl-NL" dirty="0" smtClean="0"/>
              <a:t>Boot, auto (dynamo)</a:t>
            </a:r>
          </a:p>
          <a:p>
            <a:pPr lvl="1"/>
            <a:r>
              <a:rPr lang="nl-NL" dirty="0" smtClean="0"/>
              <a:t>DC/DC </a:t>
            </a:r>
            <a:r>
              <a:rPr lang="nl-NL" dirty="0" err="1" smtClean="0"/>
              <a:t>converter</a:t>
            </a:r>
            <a:endParaRPr lang="nl-NL" dirty="0" smtClean="0"/>
          </a:p>
          <a:p>
            <a:pPr lvl="2"/>
            <a:r>
              <a:rPr lang="nl-NL" dirty="0" smtClean="0"/>
              <a:t>3-24V DC in, 12V DC out, </a:t>
            </a:r>
            <a:r>
              <a:rPr lang="nl-NL" smtClean="0"/>
              <a:t>max vermogen P</a:t>
            </a:r>
            <a:endParaRPr lang="nl-NL" dirty="0" smtClean="0"/>
          </a:p>
          <a:p>
            <a:r>
              <a:rPr lang="nl-NL" dirty="0" smtClean="0"/>
              <a:t>Goede ledlampen kosten wat</a:t>
            </a:r>
          </a:p>
          <a:p>
            <a:pPr lvl="1"/>
            <a:r>
              <a:rPr lang="nl-NL" dirty="0" smtClean="0"/>
              <a:t>Hoge CRI</a:t>
            </a:r>
          </a:p>
          <a:p>
            <a:pPr lvl="1"/>
            <a:r>
              <a:rPr lang="nl-NL" dirty="0" smtClean="0"/>
              <a:t>Geen knipperen</a:t>
            </a:r>
          </a:p>
          <a:p>
            <a:pPr lvl="1"/>
            <a:r>
              <a:rPr lang="nl-NL" dirty="0" smtClean="0"/>
              <a:t>Voldoende licht (vooral bij spotjes)</a:t>
            </a:r>
          </a:p>
          <a:p>
            <a:pPr lvl="1"/>
            <a:r>
              <a:rPr lang="nl-NL" dirty="0" smtClean="0"/>
              <a:t>Hoge effici</a:t>
            </a:r>
            <a:r>
              <a:rPr lang="nl-NL" dirty="0" smtClean="0"/>
              <a:t>ëntie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4000500"/>
            <a:ext cx="28575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23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wordt lumenstroom gemeten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Fotogoniometer</a:t>
            </a:r>
            <a:endParaRPr lang="nl-NL" dirty="0" smtClean="0"/>
          </a:p>
          <a:p>
            <a:r>
              <a:rPr lang="nl-NL" dirty="0" smtClean="0"/>
              <a:t>Integrerende bol</a:t>
            </a:r>
            <a:endParaRPr lang="nl-NL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04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078231"/>
            <a:ext cx="7716837" cy="1447800"/>
          </a:xfrm>
        </p:spPr>
        <p:txBody>
          <a:bodyPr/>
          <a:lstStyle/>
          <a:p>
            <a:r>
              <a:rPr lang="x-none" dirty="0" smtClean="0"/>
              <a:t>OliNo Fotogonio</a:t>
            </a:r>
            <a:endParaRPr lang="nl-NL" dirty="0"/>
          </a:p>
        </p:txBody>
      </p:sp>
      <p:pic>
        <p:nvPicPr>
          <p:cNvPr id="12" name="Picture 11" descr="bigmama_in_a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53" y="2344580"/>
            <a:ext cx="7221473" cy="451342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4199412" y="2638475"/>
            <a:ext cx="1731781" cy="808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89211" y="2008699"/>
            <a:ext cx="2481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Optisch </a:t>
            </a:r>
            <a:r>
              <a:rPr lang="de-DE" dirty="0" err="1" smtClean="0">
                <a:solidFill>
                  <a:srgbClr val="FF0000"/>
                </a:solidFill>
              </a:rPr>
              <a:t>middelpunt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blijft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dezeflde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plek</a:t>
            </a:r>
            <a:r>
              <a:rPr lang="de-DE" dirty="0" smtClean="0">
                <a:solidFill>
                  <a:srgbClr val="FF0000"/>
                </a:solidFill>
              </a:rPr>
              <a:t>,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Sensor </a:t>
            </a:r>
            <a:r>
              <a:rPr lang="de-DE" dirty="0" err="1" smtClean="0">
                <a:solidFill>
                  <a:srgbClr val="FF0000"/>
                </a:solidFill>
              </a:rPr>
              <a:t>kijkt</a:t>
            </a:r>
            <a:r>
              <a:rPr lang="de-DE" dirty="0" smtClean="0">
                <a:solidFill>
                  <a:srgbClr val="FF0000"/>
                </a:solidFill>
              </a:rPr>
              <a:t> recht </a:t>
            </a:r>
            <a:r>
              <a:rPr lang="de-DE" dirty="0" err="1" smtClean="0">
                <a:solidFill>
                  <a:srgbClr val="FF0000"/>
                </a:solidFill>
              </a:rPr>
              <a:t>ernaar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74048" y="3236762"/>
            <a:ext cx="367347" cy="4618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9774" y="3152793"/>
            <a:ext cx="161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Max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lichtlengte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78421" y="5189069"/>
            <a:ext cx="3190675" cy="1081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369096" y="3478178"/>
            <a:ext cx="41983" cy="1941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8917" y="3415199"/>
            <a:ext cx="0" cy="1941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14281" y="5262542"/>
            <a:ext cx="2433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Meetafstand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instelbaar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&gt; 5x </a:t>
            </a:r>
            <a:r>
              <a:rPr lang="de-DE" dirty="0" err="1" smtClean="0">
                <a:solidFill>
                  <a:srgbClr val="FF0000"/>
                </a:solidFill>
              </a:rPr>
              <a:t>max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lichtlengte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15943289">
            <a:off x="311783" y="4284912"/>
            <a:ext cx="1943998" cy="902733"/>
          </a:xfrm>
          <a:custGeom>
            <a:avLst/>
            <a:gdLst>
              <a:gd name="connsiteX0" fmla="*/ 1112538 w 1112538"/>
              <a:gd name="connsiteY0" fmla="*/ 51117 h 407990"/>
              <a:gd name="connsiteX1" fmla="*/ 451312 w 1112538"/>
              <a:gd name="connsiteY1" fmla="*/ 30124 h 407990"/>
              <a:gd name="connsiteX2" fmla="*/ 0 w 1112538"/>
              <a:gd name="connsiteY2" fmla="*/ 407990 h 407990"/>
              <a:gd name="connsiteX0" fmla="*/ 1112538 w 1112538"/>
              <a:gd name="connsiteY0" fmla="*/ 149834 h 506707"/>
              <a:gd name="connsiteX1" fmla="*/ 430321 w 1112538"/>
              <a:gd name="connsiteY1" fmla="*/ 13382 h 506707"/>
              <a:gd name="connsiteX2" fmla="*/ 0 w 1112538"/>
              <a:gd name="connsiteY2" fmla="*/ 506707 h 506707"/>
              <a:gd name="connsiteX0" fmla="*/ 1123033 w 1123033"/>
              <a:gd name="connsiteY0" fmla="*/ 151616 h 539978"/>
              <a:gd name="connsiteX1" fmla="*/ 440816 w 1123033"/>
              <a:gd name="connsiteY1" fmla="*/ 15164 h 539978"/>
              <a:gd name="connsiteX2" fmla="*/ 0 w 1123033"/>
              <a:gd name="connsiteY2" fmla="*/ 539978 h 539978"/>
              <a:gd name="connsiteX0" fmla="*/ 1129199 w 1129199"/>
              <a:gd name="connsiteY0" fmla="*/ 179604 h 567966"/>
              <a:gd name="connsiteX1" fmla="*/ 446982 w 1129199"/>
              <a:gd name="connsiteY1" fmla="*/ 43152 h 567966"/>
              <a:gd name="connsiteX2" fmla="*/ 6166 w 1129199"/>
              <a:gd name="connsiteY2" fmla="*/ 567966 h 567966"/>
              <a:gd name="connsiteX0" fmla="*/ 1154520 w 1154520"/>
              <a:gd name="connsiteY0" fmla="*/ 217903 h 532791"/>
              <a:gd name="connsiteX1" fmla="*/ 440816 w 1154520"/>
              <a:gd name="connsiteY1" fmla="*/ 7977 h 532791"/>
              <a:gd name="connsiteX2" fmla="*/ 0 w 1154520"/>
              <a:gd name="connsiteY2" fmla="*/ 532791 h 532791"/>
              <a:gd name="connsiteX0" fmla="*/ 1154520 w 1154520"/>
              <a:gd name="connsiteY0" fmla="*/ 227377 h 542265"/>
              <a:gd name="connsiteX1" fmla="*/ 440816 w 1154520"/>
              <a:gd name="connsiteY1" fmla="*/ 17451 h 542265"/>
              <a:gd name="connsiteX2" fmla="*/ 0 w 1154520"/>
              <a:gd name="connsiteY2" fmla="*/ 542265 h 542265"/>
              <a:gd name="connsiteX0" fmla="*/ 1154520 w 1154520"/>
              <a:gd name="connsiteY0" fmla="*/ 284733 h 599621"/>
              <a:gd name="connsiteX1" fmla="*/ 356851 w 1154520"/>
              <a:gd name="connsiteY1" fmla="*/ 11829 h 599621"/>
              <a:gd name="connsiteX2" fmla="*/ 0 w 1154520"/>
              <a:gd name="connsiteY2" fmla="*/ 599621 h 599621"/>
              <a:gd name="connsiteX0" fmla="*/ 1154520 w 1154520"/>
              <a:gd name="connsiteY0" fmla="*/ 284733 h 599621"/>
              <a:gd name="connsiteX1" fmla="*/ 451312 w 1154520"/>
              <a:gd name="connsiteY1" fmla="*/ 11829 h 599621"/>
              <a:gd name="connsiteX2" fmla="*/ 0 w 1154520"/>
              <a:gd name="connsiteY2" fmla="*/ 599621 h 599621"/>
              <a:gd name="connsiteX0" fmla="*/ 1154520 w 1154520"/>
              <a:gd name="connsiteY0" fmla="*/ 284733 h 599621"/>
              <a:gd name="connsiteX1" fmla="*/ 409329 w 1154520"/>
              <a:gd name="connsiteY1" fmla="*/ 11829 h 599621"/>
              <a:gd name="connsiteX2" fmla="*/ 0 w 1154520"/>
              <a:gd name="connsiteY2" fmla="*/ 599621 h 5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4520" h="599621">
                <a:moveTo>
                  <a:pt x="1154520" y="284733"/>
                </a:moveTo>
                <a:cubicBezTo>
                  <a:pt x="1000583" y="87053"/>
                  <a:pt x="601749" y="-40652"/>
                  <a:pt x="409329" y="11829"/>
                </a:cubicBezTo>
                <a:cubicBezTo>
                  <a:pt x="216909" y="64310"/>
                  <a:pt x="0" y="599621"/>
                  <a:pt x="0" y="599621"/>
                </a:cubicBez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436939" y="5551394"/>
            <a:ext cx="101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Kantelen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2632360">
            <a:off x="2626959" y="2418061"/>
            <a:ext cx="659340" cy="913176"/>
          </a:xfrm>
          <a:custGeom>
            <a:avLst/>
            <a:gdLst>
              <a:gd name="connsiteX0" fmla="*/ 522897 w 522897"/>
              <a:gd name="connsiteY0" fmla="*/ 0 h 1049627"/>
              <a:gd name="connsiteX1" fmla="*/ 40097 w 522897"/>
              <a:gd name="connsiteY1" fmla="*/ 314888 h 1049627"/>
              <a:gd name="connsiteX2" fmla="*/ 61088 w 522897"/>
              <a:gd name="connsiteY2" fmla="*/ 1049627 h 104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897" h="1049627">
                <a:moveTo>
                  <a:pt x="522897" y="0"/>
                </a:moveTo>
                <a:cubicBezTo>
                  <a:pt x="319981" y="69975"/>
                  <a:pt x="117065" y="139950"/>
                  <a:pt x="40097" y="314888"/>
                </a:cubicBezTo>
                <a:cubicBezTo>
                  <a:pt x="-36871" y="489826"/>
                  <a:pt x="12108" y="769726"/>
                  <a:pt x="61088" y="1049627"/>
                </a:cubicBezTo>
              </a:path>
            </a:pathLst>
          </a:custGeom>
          <a:ln w="31750">
            <a:solidFill>
              <a:srgbClr val="FF0000"/>
            </a:solidFill>
            <a:tailEnd type="arrow" w="lg" len="lg"/>
          </a:ln>
          <a:scene3d>
            <a:camera prst="isometricTopUp"/>
            <a:lightRig rig="threePt" dir="t">
              <a:rot lat="0" lon="0" rev="0"/>
            </a:lightRig>
          </a:scene3d>
          <a:sp3d extrusionH="76200" contourW="12700">
            <a:extrusionClr>
              <a:schemeClr val="bg1">
                <a:lumMod val="50000"/>
              </a:schemeClr>
            </a:extrusionClr>
            <a:contourClr>
              <a:srgbClr val="FF0000"/>
            </a:contourClr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2373" y="2166551"/>
            <a:ext cx="91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Draaien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304369" y="3425695"/>
            <a:ext cx="308571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7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23 at 17.54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3136900"/>
            <a:ext cx="6083300" cy="372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OliNo </a:t>
            </a:r>
            <a:r>
              <a:rPr lang="x-none" dirty="0" smtClean="0"/>
              <a:t>Fotogonio ii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2788" y="3012142"/>
            <a:ext cx="3469509" cy="338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Fotometrisch </a:t>
            </a:r>
            <a:r>
              <a:rPr lang="de-DE" dirty="0" err="1" smtClean="0"/>
              <a:t>centrum</a:t>
            </a:r>
            <a:r>
              <a:rPr lang="de-DE" dirty="0" smtClean="0"/>
              <a:t> </a:t>
            </a:r>
            <a:r>
              <a:rPr lang="de-DE" dirty="0" err="1" smtClean="0"/>
              <a:t>lamp</a:t>
            </a:r>
            <a:r>
              <a:rPr lang="de-DE" dirty="0" smtClean="0"/>
              <a:t> </a:t>
            </a:r>
            <a:r>
              <a:rPr lang="de-DE" dirty="0" err="1" smtClean="0"/>
              <a:t>aligned</a:t>
            </a:r>
            <a:r>
              <a:rPr lang="de-DE" dirty="0" smtClean="0"/>
              <a:t> </a:t>
            </a:r>
            <a:r>
              <a:rPr lang="de-DE" dirty="0" err="1" smtClean="0"/>
              <a:t>met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Collimatorplaten</a:t>
            </a:r>
            <a:r>
              <a:rPr lang="de-DE" dirty="0" smtClean="0"/>
              <a:t> </a:t>
            </a:r>
            <a:r>
              <a:rPr lang="de-DE" dirty="0" err="1" smtClean="0"/>
              <a:t>blokkeren</a:t>
            </a:r>
            <a:r>
              <a:rPr lang="de-DE" dirty="0" smtClean="0"/>
              <a:t> </a:t>
            </a:r>
            <a:r>
              <a:rPr lang="de-DE" dirty="0" err="1" smtClean="0"/>
              <a:t>reflecties</a:t>
            </a:r>
            <a:endParaRPr lang="de-DE" dirty="0" smtClean="0"/>
          </a:p>
        </p:txBody>
      </p:sp>
      <p:cxnSp>
        <p:nvCxnSpPr>
          <p:cNvPr id="7" name="Straight Arrow Connector 6"/>
          <p:cNvCxnSpPr>
            <a:stCxn id="9" idx="2"/>
          </p:cNvCxnSpPr>
          <p:nvPr/>
        </p:nvCxnSpPr>
        <p:spPr>
          <a:xfrm flipH="1">
            <a:off x="4373269" y="3321566"/>
            <a:ext cx="368050" cy="1719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848968" y="5041454"/>
            <a:ext cx="477432" cy="1231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73269" y="29522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lamp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6159" y="621613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E066"/>
                </a:solidFill>
              </a:rPr>
              <a:t>sensor</a:t>
            </a:r>
            <a:endParaRPr lang="de-DE" dirty="0">
              <a:solidFill>
                <a:srgbClr val="FFE0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15775" y="2952234"/>
            <a:ext cx="368050" cy="1044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5775" y="2582902"/>
            <a:ext cx="200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collimatorplaten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83825" y="3012142"/>
            <a:ext cx="224343" cy="1427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83825" y="2952234"/>
            <a:ext cx="701774" cy="1745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73269" y="4955520"/>
            <a:ext cx="3408859" cy="3437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8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996203"/>
            <a:ext cx="7716837" cy="1447800"/>
          </a:xfrm>
        </p:spPr>
        <p:txBody>
          <a:bodyPr/>
          <a:lstStyle/>
          <a:p>
            <a:r>
              <a:rPr lang="nl-NL" dirty="0" smtClean="0"/>
              <a:t>Integrerende bol/</a:t>
            </a:r>
            <a:r>
              <a:rPr lang="nl-NL" dirty="0" err="1" smtClean="0"/>
              <a:t>Ulbricht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4002"/>
            <a:ext cx="5738196" cy="441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595" y="2514600"/>
            <a:ext cx="2438400" cy="181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33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Lumen, lichtopbrengst of ook stroomverbruik?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Lumen </a:t>
            </a:r>
            <a:r>
              <a:rPr lang="nl-NL" dirty="0" smtClean="0"/>
              <a:t>= eenh</a:t>
            </a:r>
            <a:r>
              <a:rPr lang="nl-NL" dirty="0" smtClean="0"/>
              <a:t>eid van lichtstroom</a:t>
            </a:r>
          </a:p>
          <a:p>
            <a:r>
              <a:rPr lang="nl-NL" dirty="0" smtClean="0"/>
              <a:t>Elektrische stroom nodig voor licht</a:t>
            </a:r>
          </a:p>
          <a:p>
            <a:r>
              <a:rPr lang="nl-NL" dirty="0" smtClean="0"/>
              <a:t>Effici</a:t>
            </a:r>
            <a:r>
              <a:rPr lang="nl-NL" dirty="0" smtClean="0"/>
              <a:t>ëntie is lumen/Watt</a:t>
            </a:r>
          </a:p>
          <a:p>
            <a:pPr lvl="1"/>
            <a:r>
              <a:rPr lang="nl-NL" dirty="0" smtClean="0"/>
              <a:t>Dus: stroomverbruik in Watt </a:t>
            </a:r>
          </a:p>
          <a:p>
            <a:pPr lvl="1"/>
            <a:r>
              <a:rPr lang="nl-NL" dirty="0" smtClean="0"/>
              <a:t>Lichtstroom in lumen</a:t>
            </a:r>
          </a:p>
          <a:p>
            <a:pPr lvl="1"/>
            <a:r>
              <a:rPr lang="nl-NL" dirty="0" smtClean="0"/>
              <a:t>Relatie tussenbeide is de efficiëntie</a:t>
            </a:r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932" y="3228486"/>
            <a:ext cx="2273300" cy="292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97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LED – Life </a:t>
            </a:r>
            <a:r>
              <a:rPr lang="nl-NL" dirty="0" err="1" smtClean="0"/>
              <a:t>Cycle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5" y="2641169"/>
            <a:ext cx="8699097" cy="3388658"/>
          </a:xfrm>
        </p:spPr>
        <p:txBody>
          <a:bodyPr/>
          <a:lstStyle/>
          <a:p>
            <a:r>
              <a:rPr lang="nl-NL" dirty="0" smtClean="0"/>
              <a:t>Info van OSRAM</a:t>
            </a:r>
          </a:p>
          <a:p>
            <a:pPr lvl="1"/>
            <a:r>
              <a:rPr lang="nl-NL" dirty="0" smtClean="0"/>
              <a:t>Productie + transport/verpakking, gebruik, afvoer/</a:t>
            </a:r>
            <a:r>
              <a:rPr lang="nl-NL" dirty="0" err="1" smtClean="0"/>
              <a:t>recycl</a:t>
            </a:r>
            <a:endParaRPr lang="nl-NL" dirty="0" smtClean="0"/>
          </a:p>
        </p:txBody>
      </p:sp>
      <p:pic>
        <p:nvPicPr>
          <p:cNvPr id="5" name="Picture 4" descr="Screen Shot 2016-09-19 at 15.50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856"/>
            <a:ext cx="4307230" cy="2481944"/>
          </a:xfrm>
          <a:prstGeom prst="rect">
            <a:avLst/>
          </a:prstGeom>
        </p:spPr>
      </p:pic>
      <p:pic>
        <p:nvPicPr>
          <p:cNvPr id="6" name="Picture 5" descr="Screen Shot 2016-09-19 at 15.51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90" y="3918856"/>
            <a:ext cx="4690872" cy="2939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41" y="64008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25000 </a:t>
            </a:r>
            <a:r>
              <a:rPr lang="de-DE" dirty="0" err="1" smtClean="0"/>
              <a:t>uur</a:t>
            </a:r>
            <a:r>
              <a:rPr lang="de-DE" dirty="0" smtClean="0"/>
              <a:t> licht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2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LED – productieland invloed op kwaliteit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5" y="2819399"/>
            <a:ext cx="8699097" cy="3837697"/>
          </a:xfrm>
        </p:spPr>
        <p:txBody>
          <a:bodyPr/>
          <a:lstStyle/>
          <a:p>
            <a:r>
              <a:rPr lang="nl-NL" dirty="0" smtClean="0"/>
              <a:t>Deels </a:t>
            </a:r>
            <a:r>
              <a:rPr lang="nl-NL" dirty="0" err="1" smtClean="0"/>
              <a:t>kultuur</a:t>
            </a:r>
            <a:endParaRPr lang="nl-NL" dirty="0" smtClean="0"/>
          </a:p>
          <a:p>
            <a:r>
              <a:rPr lang="nl-NL" dirty="0" smtClean="0"/>
              <a:t>Deels bedrijf/winstbejag</a:t>
            </a:r>
            <a:endParaRPr lang="nl-NL" dirty="0"/>
          </a:p>
          <a:p>
            <a:r>
              <a:rPr lang="nl-NL" dirty="0" smtClean="0"/>
              <a:t>Acties:</a:t>
            </a:r>
          </a:p>
          <a:p>
            <a:pPr lvl="1"/>
            <a:r>
              <a:rPr lang="nl-NL" dirty="0" smtClean="0"/>
              <a:t>Afspraken / contracten</a:t>
            </a:r>
          </a:p>
          <a:p>
            <a:pPr lvl="1"/>
            <a:r>
              <a:rPr lang="nl-NL" dirty="0" smtClean="0"/>
              <a:t>Welke productrange</a:t>
            </a:r>
          </a:p>
          <a:p>
            <a:pPr lvl="1"/>
            <a:r>
              <a:rPr lang="nl-NL" dirty="0" smtClean="0"/>
              <a:t>Zelf checken of laten checken</a:t>
            </a:r>
          </a:p>
          <a:p>
            <a:pPr lvl="1"/>
            <a:endParaRPr lang="nl-NL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45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Vele diverse vragen over led en verlichting en meten</a:t>
            </a:r>
            <a:endParaRPr lang="nl-NL" dirty="0" smtClean="0"/>
          </a:p>
          <a:p>
            <a:r>
              <a:rPr lang="nl-NL" dirty="0" smtClean="0"/>
              <a:t>Uitleg per vraag of in lijn met vragen</a:t>
            </a:r>
            <a:endParaRPr lang="nl-NL" dirty="0" smtClean="0"/>
          </a:p>
          <a:p>
            <a:r>
              <a:rPr lang="nl-NL" dirty="0" smtClean="0"/>
              <a:t>Vragen stellen tijdens de presentatie</a:t>
            </a:r>
            <a:endParaRPr lang="nl-NL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27363" cy="1447800"/>
          </a:xfrm>
        </p:spPr>
        <p:txBody>
          <a:bodyPr/>
          <a:lstStyle/>
          <a:p>
            <a:r>
              <a:rPr lang="nl-NL" dirty="0" smtClean="0"/>
              <a:t>230V AC – effici</a:t>
            </a:r>
            <a:r>
              <a:rPr lang="nl-NL" dirty="0" smtClean="0"/>
              <a:t>ënt? Of DC?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5" y="2819399"/>
            <a:ext cx="8699097" cy="3837697"/>
          </a:xfrm>
        </p:spPr>
        <p:txBody>
          <a:bodyPr/>
          <a:lstStyle/>
          <a:p>
            <a:r>
              <a:rPr lang="nl-NL" dirty="0" smtClean="0"/>
              <a:t>-/- effici</a:t>
            </a:r>
            <a:r>
              <a:rPr lang="nl-NL" dirty="0" smtClean="0"/>
              <a:t>ëntieverlies </a:t>
            </a:r>
            <a:r>
              <a:rPr lang="nl-NL" dirty="0" err="1" smtClean="0"/>
              <a:t>agv</a:t>
            </a:r>
            <a:r>
              <a:rPr lang="nl-NL" dirty="0" smtClean="0"/>
              <a:t> conversie AC/DC, hoger dan DC/DC</a:t>
            </a:r>
            <a:endParaRPr lang="nl-NL" dirty="0" smtClean="0"/>
          </a:p>
          <a:p>
            <a:r>
              <a:rPr lang="nl-NL" dirty="0" smtClean="0"/>
              <a:t>-/- aansluiting autoaccu</a:t>
            </a:r>
            <a:r>
              <a:rPr lang="nl-NL" dirty="0" smtClean="0"/>
              <a:t>’s en zonnepanelen</a:t>
            </a:r>
            <a:endParaRPr lang="nl-NL" dirty="0"/>
          </a:p>
          <a:p>
            <a:r>
              <a:rPr lang="nl-NL" dirty="0" smtClean="0"/>
              <a:t>-/- opslag alleen in DC</a:t>
            </a:r>
          </a:p>
          <a:p>
            <a:r>
              <a:rPr lang="nl-NL" dirty="0" smtClean="0"/>
              <a:t>Motoren beter regelbaar op DC met controller</a:t>
            </a:r>
          </a:p>
          <a:p>
            <a:r>
              <a:rPr lang="nl-NL" dirty="0" err="1" smtClean="0"/>
              <a:t>Huisnet</a:t>
            </a:r>
            <a:r>
              <a:rPr lang="nl-NL" dirty="0" smtClean="0"/>
              <a:t> beter controleerbaar op DC met controllers</a:t>
            </a:r>
            <a:endParaRPr lang="nl-NL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44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Links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585375" y="3065638"/>
            <a:ext cx="8373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http://www.osram.com/osram_com/sustainability/environmental/product-lifecycle-management/</a:t>
            </a:r>
            <a:r>
              <a:rPr lang="de-DE" dirty="0" smtClean="0">
                <a:hlinkClick r:id="rId2"/>
              </a:rPr>
              <a:t>index.jsp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>
                <a:hlinkClick r:id="rId3"/>
              </a:rPr>
              <a:t>http://www.gelijkspanning.org/ppdf/dcboek-groot-</a:t>
            </a:r>
            <a:r>
              <a:rPr lang="de-DE" dirty="0" smtClean="0">
                <a:hlinkClick r:id="rId3"/>
              </a:rPr>
              <a:t>gelijk.pdf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led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2829658"/>
            <a:ext cx="7716838" cy="3362936"/>
          </a:xfrm>
        </p:spPr>
        <p:txBody>
          <a:bodyPr>
            <a:normAutofit/>
          </a:bodyPr>
          <a:lstStyle/>
          <a:p>
            <a:r>
              <a:rPr lang="nl-NL" dirty="0" smtClean="0"/>
              <a:t>Elektronica component</a:t>
            </a:r>
          </a:p>
          <a:p>
            <a:pPr lvl="1"/>
            <a:r>
              <a:rPr lang="nl-NL" dirty="0" smtClean="0"/>
              <a:t>Robuust</a:t>
            </a:r>
          </a:p>
          <a:p>
            <a:pPr lvl="1"/>
            <a:r>
              <a:rPr lang="nl-NL" dirty="0" smtClean="0"/>
              <a:t>Instantaan licht</a:t>
            </a:r>
            <a:endParaRPr lang="nl-NL" dirty="0" smtClean="0"/>
          </a:p>
          <a:p>
            <a:pPr lvl="1"/>
            <a:r>
              <a:rPr lang="nl-NL" dirty="0" smtClean="0"/>
              <a:t>Klein/helder</a:t>
            </a:r>
          </a:p>
          <a:p>
            <a:pPr lvl="1"/>
            <a:r>
              <a:rPr lang="nl-NL" dirty="0" smtClean="0"/>
              <a:t>40% licht, rest warmte</a:t>
            </a:r>
          </a:p>
          <a:p>
            <a:pPr lvl="1"/>
            <a:r>
              <a:rPr lang="nl-NL" dirty="0" smtClean="0"/>
              <a:t>Levensduur </a:t>
            </a:r>
            <a:r>
              <a:rPr lang="nl-NL" dirty="0" err="1" smtClean="0"/>
              <a:t>afh</a:t>
            </a:r>
            <a:r>
              <a:rPr lang="nl-NL" dirty="0" smtClean="0"/>
              <a:t> v temperatuur</a:t>
            </a:r>
            <a:endParaRPr lang="nl-NL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381506"/>
            <a:ext cx="2794000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915" y="3480306"/>
            <a:ext cx="3424085" cy="2568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10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led-ii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2559995"/>
            <a:ext cx="7716838" cy="4186560"/>
          </a:xfrm>
        </p:spPr>
        <p:txBody>
          <a:bodyPr>
            <a:normAutofit/>
          </a:bodyPr>
          <a:lstStyle/>
          <a:p>
            <a:r>
              <a:rPr lang="nl-NL" dirty="0"/>
              <a:t>Materialen bepalen kleur</a:t>
            </a:r>
          </a:p>
          <a:p>
            <a:r>
              <a:rPr lang="nl-NL" dirty="0"/>
              <a:t>Met fluorescentiemateriaal deel licht </a:t>
            </a:r>
            <a:r>
              <a:rPr lang="nl-NL" dirty="0" smtClean="0"/>
              <a:t>omzetten</a:t>
            </a:r>
          </a:p>
          <a:p>
            <a:r>
              <a:rPr lang="nl-NL" dirty="0" smtClean="0"/>
              <a:t>Belangrijke parameters</a:t>
            </a:r>
          </a:p>
          <a:p>
            <a:pPr lvl="1"/>
            <a:r>
              <a:rPr lang="nl-NL" dirty="0" smtClean="0"/>
              <a:t>Kleurweergave CRI</a:t>
            </a:r>
          </a:p>
          <a:p>
            <a:pPr lvl="1"/>
            <a:r>
              <a:rPr lang="nl-NL" dirty="0" smtClean="0"/>
              <a:t>Kleurtemperatuur CCT</a:t>
            </a:r>
          </a:p>
          <a:p>
            <a:pPr lvl="1"/>
            <a:r>
              <a:rPr lang="nl-NL" dirty="0" smtClean="0"/>
              <a:t>Lumenstroom PHI</a:t>
            </a:r>
          </a:p>
          <a:p>
            <a:pPr lvl="1"/>
            <a:r>
              <a:rPr lang="nl-NL" dirty="0" smtClean="0"/>
              <a:t>Effici</a:t>
            </a:r>
            <a:r>
              <a:rPr lang="nl-NL" dirty="0" smtClean="0"/>
              <a:t>ëntie lm/W</a:t>
            </a:r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273" y="3881693"/>
            <a:ext cx="4242727" cy="2238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06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</a:t>
            </a:r>
            <a:r>
              <a:rPr lang="nl-NL" dirty="0" err="1" smtClean="0"/>
              <a:t>ledlamp</a:t>
            </a:r>
            <a:r>
              <a:rPr lang="nl-NL" dirty="0" smtClean="0"/>
              <a:t>!-iii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2559995"/>
            <a:ext cx="7716838" cy="418656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Led heeft koeling nodig -&gt; koellichaam</a:t>
            </a:r>
            <a:endParaRPr lang="nl-NL" dirty="0"/>
          </a:p>
          <a:p>
            <a:r>
              <a:rPr lang="nl-NL" dirty="0" smtClean="0"/>
              <a:t>DC stroom </a:t>
            </a:r>
            <a:r>
              <a:rPr lang="nl-NL" dirty="0" smtClean="0">
                <a:sym typeface="Wingdings"/>
              </a:rPr>
              <a:t> driver</a:t>
            </a:r>
          </a:p>
          <a:p>
            <a:r>
              <a:rPr lang="nl-NL" dirty="0" smtClean="0">
                <a:sym typeface="Wingdings"/>
              </a:rPr>
              <a:t>Stralingshoek 120 graden</a:t>
            </a:r>
          </a:p>
          <a:p>
            <a:pPr lvl="1"/>
            <a:r>
              <a:rPr lang="nl-NL" dirty="0" smtClean="0">
                <a:sym typeface="Wingdings"/>
              </a:rPr>
              <a:t>Optieken lens/reflector</a:t>
            </a:r>
            <a:endParaRPr lang="nl-NL" dirty="0" smtClean="0"/>
          </a:p>
          <a:p>
            <a:r>
              <a:rPr lang="nl-NL" dirty="0" smtClean="0"/>
              <a:t>Belangrijke parameters</a:t>
            </a:r>
          </a:p>
          <a:p>
            <a:pPr lvl="1"/>
            <a:r>
              <a:rPr lang="nl-NL" dirty="0" smtClean="0"/>
              <a:t>Knipperen </a:t>
            </a:r>
          </a:p>
          <a:p>
            <a:pPr lvl="1"/>
            <a:r>
              <a:rPr lang="nl-NL" dirty="0" smtClean="0"/>
              <a:t>Stralingshoek</a:t>
            </a:r>
          </a:p>
          <a:p>
            <a:pPr lvl="1"/>
            <a:r>
              <a:rPr lang="nl-NL" dirty="0" smtClean="0"/>
              <a:t>Lamplichtstroom en effici</a:t>
            </a:r>
            <a:r>
              <a:rPr lang="nl-NL" dirty="0" smtClean="0"/>
              <a:t>ëntie</a:t>
            </a:r>
            <a:endParaRPr lang="nl-NL" dirty="0" smtClean="0"/>
          </a:p>
          <a:p>
            <a:pPr lvl="1"/>
            <a:r>
              <a:rPr lang="nl-NL" dirty="0" smtClean="0"/>
              <a:t>Powerfactor/THD</a:t>
            </a:r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Picture 4" descr="overview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30" y="2381077"/>
            <a:ext cx="2924869" cy="4365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946135"/>
            <a:ext cx="7716837" cy="1447800"/>
          </a:xfrm>
        </p:spPr>
        <p:txBody>
          <a:bodyPr/>
          <a:lstStyle/>
          <a:p>
            <a:r>
              <a:rPr lang="nl-NL" dirty="0" err="1" smtClean="0"/>
              <a:t>Ledlamp</a:t>
            </a:r>
            <a:r>
              <a:rPr lang="nl-NL" dirty="0" smtClean="0"/>
              <a:t>-parameters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2093700"/>
            <a:ext cx="7716838" cy="4186560"/>
          </a:xfrm>
        </p:spPr>
        <p:txBody>
          <a:bodyPr>
            <a:normAutofit/>
          </a:bodyPr>
          <a:lstStyle/>
          <a:p>
            <a:r>
              <a:rPr lang="nl-NL" dirty="0" smtClean="0"/>
              <a:t>Kleurtemperatuur CCT</a:t>
            </a:r>
          </a:p>
          <a:p>
            <a:pPr lvl="1"/>
            <a:r>
              <a:rPr lang="nl-NL" dirty="0" smtClean="0"/>
              <a:t>Spectrum</a:t>
            </a:r>
          </a:p>
          <a:p>
            <a:pPr lvl="1"/>
            <a:r>
              <a:rPr lang="nl-NL" dirty="0" smtClean="0"/>
              <a:t>CIE keurdiagram</a:t>
            </a:r>
          </a:p>
          <a:p>
            <a:pPr lvl="1"/>
            <a:r>
              <a:rPr lang="nl-NL" dirty="0" smtClean="0"/>
              <a:t>Zwarte </a:t>
            </a:r>
            <a:r>
              <a:rPr lang="nl-NL" dirty="0" err="1" smtClean="0"/>
              <a:t>straler</a:t>
            </a:r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961"/>
            <a:ext cx="4242727" cy="223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273" y="2371612"/>
            <a:ext cx="3989264" cy="4486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0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Ledlamp</a:t>
            </a:r>
            <a:r>
              <a:rPr lang="nl-NL" dirty="0" smtClean="0"/>
              <a:t>-parameters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2559995"/>
            <a:ext cx="7716838" cy="4186560"/>
          </a:xfrm>
        </p:spPr>
        <p:txBody>
          <a:bodyPr>
            <a:normAutofit/>
          </a:bodyPr>
          <a:lstStyle/>
          <a:p>
            <a:r>
              <a:rPr lang="nl-NL" dirty="0" smtClean="0"/>
              <a:t>Kleurweergave-index CRI</a:t>
            </a:r>
          </a:p>
          <a:p>
            <a:pPr lvl="1"/>
            <a:r>
              <a:rPr lang="nl-NL" dirty="0" smtClean="0"/>
              <a:t>Spectrum</a:t>
            </a:r>
            <a:r>
              <a:rPr lang="nl-NL" dirty="0" smtClean="0">
                <a:sym typeface="Wingdings"/>
              </a:rPr>
              <a:t> CCT Referentielichtbron</a:t>
            </a:r>
            <a:endParaRPr lang="nl-NL" dirty="0" smtClean="0"/>
          </a:p>
          <a:p>
            <a:pPr lvl="1"/>
            <a:r>
              <a:rPr lang="nl-NL" dirty="0" smtClean="0"/>
              <a:t>8 referentiekleuren</a:t>
            </a:r>
          </a:p>
          <a:p>
            <a:pPr lvl="1"/>
            <a:r>
              <a:rPr lang="nl-NL" dirty="0" smtClean="0"/>
              <a:t>Ra &gt; 80 officegebruik</a:t>
            </a:r>
          </a:p>
          <a:p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961"/>
            <a:ext cx="4242727" cy="2238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100" y="3670300"/>
            <a:ext cx="4660900" cy="318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84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835857"/>
            <a:ext cx="7716837" cy="1447800"/>
          </a:xfrm>
        </p:spPr>
        <p:txBody>
          <a:bodyPr/>
          <a:lstStyle/>
          <a:p>
            <a:r>
              <a:rPr lang="nl-NL" dirty="0" err="1" smtClean="0"/>
              <a:t>Ledlamp</a:t>
            </a:r>
            <a:r>
              <a:rPr lang="nl-NL" dirty="0" smtClean="0"/>
              <a:t>-parameters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1815573"/>
            <a:ext cx="7716838" cy="4420046"/>
          </a:xfrm>
        </p:spPr>
        <p:txBody>
          <a:bodyPr>
            <a:normAutofit/>
          </a:bodyPr>
          <a:lstStyle/>
          <a:p>
            <a:r>
              <a:rPr lang="nl-NL" dirty="0" smtClean="0"/>
              <a:t>Mogelijke storing op andere apparaten</a:t>
            </a:r>
          </a:p>
          <a:p>
            <a:r>
              <a:rPr lang="nl-NL" dirty="0" smtClean="0"/>
              <a:t>Powerfactor/THD en EMC</a:t>
            </a:r>
          </a:p>
          <a:p>
            <a:r>
              <a:rPr lang="nl-NL" dirty="0" smtClean="0"/>
              <a:t>Links PF 0,97 THD 5% , rechts PF 0,51 THD 155%</a:t>
            </a:r>
          </a:p>
          <a:p>
            <a:r>
              <a:rPr lang="nl-NL" dirty="0" smtClean="0"/>
              <a:t>EMC?</a:t>
            </a:r>
            <a:endParaRPr lang="nl-NL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3862"/>
            <a:ext cx="4534174" cy="2534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174" y="4293996"/>
            <a:ext cx="4609825" cy="2564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69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835857"/>
            <a:ext cx="7716837" cy="1447800"/>
          </a:xfrm>
        </p:spPr>
        <p:txBody>
          <a:bodyPr/>
          <a:lstStyle/>
          <a:p>
            <a:r>
              <a:rPr lang="nl-NL" dirty="0" err="1" smtClean="0"/>
              <a:t>Ledlamp</a:t>
            </a:r>
            <a:r>
              <a:rPr lang="nl-NL" dirty="0" smtClean="0"/>
              <a:t>-parameters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7" y="1815573"/>
            <a:ext cx="7716838" cy="4420046"/>
          </a:xfrm>
        </p:spPr>
        <p:txBody>
          <a:bodyPr>
            <a:normAutofit/>
          </a:bodyPr>
          <a:lstStyle/>
          <a:p>
            <a:r>
              <a:rPr lang="nl-NL" dirty="0" smtClean="0"/>
              <a:t>Knipperen ledlampen, vermoeiing / hoofdpijn</a:t>
            </a:r>
          </a:p>
          <a:p>
            <a:r>
              <a:rPr lang="nl-NL" dirty="0" smtClean="0"/>
              <a:t>Parameters</a:t>
            </a:r>
          </a:p>
          <a:p>
            <a:pPr lvl="1"/>
            <a:r>
              <a:rPr lang="nl-NL" dirty="0" smtClean="0"/>
              <a:t>Modulatiediepte (&lt; 35 %)</a:t>
            </a:r>
          </a:p>
          <a:p>
            <a:pPr lvl="1"/>
            <a:r>
              <a:rPr lang="nl-NL" dirty="0" smtClean="0"/>
              <a:t>Knipperfrequentie (meestal 100 Hz)</a:t>
            </a:r>
            <a:endParaRPr lang="nl-NL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152" y="4345467"/>
            <a:ext cx="4774848" cy="2531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85677" y="5866287"/>
            <a:ext cx="57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 </a:t>
            </a:r>
            <a:r>
              <a:rPr lang="de-DE" dirty="0"/>
              <a:t>%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167" y="5226721"/>
            <a:ext cx="1510516" cy="1411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45467"/>
            <a:ext cx="4739955" cy="2512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3346" y="5390974"/>
            <a:ext cx="1081411" cy="124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5226" y="6133066"/>
            <a:ext cx="168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100%, 100 Hz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11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5487</TotalTime>
  <Words>814</Words>
  <Application>Microsoft Macintosh PowerPoint</Application>
  <PresentationFormat>On-screen Show (4:3)</PresentationFormat>
  <Paragraphs>157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Sky</vt:lpstr>
      <vt:lpstr>Diverse vragen LED en Verlichting</vt:lpstr>
      <vt:lpstr>Agenda</vt:lpstr>
      <vt:lpstr>Wat is een led</vt:lpstr>
      <vt:lpstr>Wat is een led-ii</vt:lpstr>
      <vt:lpstr>Wat is een ledlamp!-iii</vt:lpstr>
      <vt:lpstr>Ledlamp-parameters</vt:lpstr>
      <vt:lpstr>Ledlamp-parameters</vt:lpstr>
      <vt:lpstr>Ledlamp-parameters</vt:lpstr>
      <vt:lpstr>Ledlamp-parameters</vt:lpstr>
      <vt:lpstr>Ledlampen, behandeling</vt:lpstr>
      <vt:lpstr>Ledlampen, aanpassing armaturen</vt:lpstr>
      <vt:lpstr>Ledlampen op accu van 12 of 24V</vt:lpstr>
      <vt:lpstr>Hoe wordt lumenstroom gemeten</vt:lpstr>
      <vt:lpstr>OliNo Fotogonio</vt:lpstr>
      <vt:lpstr>OliNo Fotogonio ii</vt:lpstr>
      <vt:lpstr>Integrerende bol/Ulbricht</vt:lpstr>
      <vt:lpstr>Lumen, lichtopbrengst of ook stroomverbruik?</vt:lpstr>
      <vt:lpstr>LED – Life Cycle Analysis</vt:lpstr>
      <vt:lpstr>LED – productieland invloed op kwaliteit</vt:lpstr>
      <vt:lpstr>230V AC – efficiënt? Of DC?</vt:lpstr>
      <vt:lpstr>Links</vt:lpstr>
    </vt:vector>
  </TitlesOfParts>
  <Company>OEBV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LEDs and their Lifetime, Flicker and S/P</dc:title>
  <dc:creator>Marcel van der Steen</dc:creator>
  <cp:lastModifiedBy>Marcel van der Steen</cp:lastModifiedBy>
  <cp:revision>272</cp:revision>
  <cp:lastPrinted>2014-02-02T17:01:24Z</cp:lastPrinted>
  <dcterms:created xsi:type="dcterms:W3CDTF">2016-01-20T14:58:02Z</dcterms:created>
  <dcterms:modified xsi:type="dcterms:W3CDTF">2016-09-19T14:23:46Z</dcterms:modified>
</cp:coreProperties>
</file>