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74" r:id="rId8"/>
    <p:sldId id="262" r:id="rId9"/>
    <p:sldId id="263" r:id="rId10"/>
    <p:sldId id="266" r:id="rId11"/>
    <p:sldId id="264" r:id="rId12"/>
    <p:sldId id="265" r:id="rId13"/>
    <p:sldId id="267" r:id="rId14"/>
    <p:sldId id="268" r:id="rId15"/>
    <p:sldId id="269" r:id="rId16"/>
    <p:sldId id="270" r:id="rId17"/>
    <p:sldId id="271" r:id="rId18"/>
    <p:sldId id="272" r:id="rId19"/>
    <p:sldId id="277" r:id="rId20"/>
    <p:sldId id="275" r:id="rId21"/>
    <p:sldId id="278" r:id="rId22"/>
    <p:sldId id="279" r:id="rId23"/>
    <p:sldId id="280" r:id="rId24"/>
    <p:sldId id="273"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80238" autoAdjust="0"/>
  </p:normalViewPr>
  <p:slideViewPr>
    <p:cSldViewPr>
      <p:cViewPr varScale="1">
        <p:scale>
          <a:sx n="83" d="100"/>
          <a:sy n="83" d="100"/>
        </p:scale>
        <p:origin x="-7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16D99-3B29-4821-9C79-B39C9812EFFF}" type="datetimeFigureOut">
              <a:rPr lang="en-US" smtClean="0"/>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1CB402-3A73-4038-8C1D-D1BB4E55D8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Marcel</a:t>
            </a:r>
            <a:r>
              <a:rPr lang="en-US" baseline="0" dirty="0" smtClean="0"/>
              <a:t> van </a:t>
            </a:r>
            <a:r>
              <a:rPr lang="en-US" baseline="0" dirty="0" err="1" smtClean="0"/>
              <a:t>der</a:t>
            </a:r>
            <a:r>
              <a:rPr lang="en-US" baseline="0" dirty="0" smtClean="0"/>
              <a:t> Steen, working at </a:t>
            </a:r>
            <a:r>
              <a:rPr lang="en-US" baseline="0" dirty="0" err="1" smtClean="0"/>
              <a:t>OliNo</a:t>
            </a:r>
            <a:r>
              <a:rPr lang="en-US" baseline="0" dirty="0" smtClean="0"/>
              <a:t> to stimulate alternative energy application and energy saving. We do lamp measurements since 2007 and make results public in order to everyone to inform well </a:t>
            </a:r>
            <a:r>
              <a:rPr lang="en-US" baseline="0" dirty="0" smtClean="0"/>
              <a:t>how </a:t>
            </a:r>
            <a:r>
              <a:rPr lang="en-US" baseline="0" dirty="0" smtClean="0"/>
              <a:t>to save energy and choose the best lamp fitting the </a:t>
            </a:r>
            <a:r>
              <a:rPr lang="en-US" baseline="0" dirty="0" smtClean="0"/>
              <a:t>application </a:t>
            </a:r>
            <a:r>
              <a:rPr lang="en-US" baseline="0" dirty="0" smtClean="0"/>
              <a:t>needs.</a:t>
            </a:r>
          </a:p>
          <a:p>
            <a:r>
              <a:rPr lang="en-US" baseline="0" dirty="0" smtClean="0"/>
              <a:t>In this presentation I will dive into details with regard to a quality parameter belonging to light emitted by lamps.</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objects are lit under</a:t>
            </a:r>
            <a:r>
              <a:rPr lang="en-US" baseline="0" dirty="0" smtClean="0"/>
              <a:t> high luminance, then the colors appear more saturated than when lit with low luminance, as is the case in all indoor illumination situations. Therefore, when the light spectrum of an artificial light could enhance the colors by making them a bit more saturated, then this will be more appealing </a:t>
            </a:r>
            <a:r>
              <a:rPr lang="en-US" baseline="0" dirty="0" smtClean="0"/>
              <a:t>(more vivid) for </a:t>
            </a:r>
            <a:r>
              <a:rPr lang="en-US" baseline="0" dirty="0" smtClean="0"/>
              <a:t>the eye.</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 lamp that enhances the colors by making them more saturated. This will result in more appealing colors however is penalized by the CRI in the way</a:t>
            </a:r>
            <a:r>
              <a:rPr lang="en-US" baseline="0" dirty="0" smtClean="0"/>
              <a:t> it is calculated; it deviates from the reference and therefore is penalized.</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LED spectra can also be tuned</a:t>
            </a:r>
            <a:r>
              <a:rPr lang="en-US" baseline="0" dirty="0" smtClean="0"/>
              <a:t> to generate a spectrum that generally enhances the colors of objects that are lit. And also here this is penalized by the CRI.</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CQS has a new an</a:t>
            </a:r>
            <a:r>
              <a:rPr lang="en-US" baseline="0" dirty="0" smtClean="0"/>
              <a:t>d bigger reflective sample set for its one value output. The sets of CRI and CQS are compared in the diagram in the upper right, where one can see a good and even distribution of points for the CQS samples as well as the colors being more saturated.</a:t>
            </a:r>
          </a:p>
          <a:p>
            <a:r>
              <a:rPr lang="en-US" baseline="0" dirty="0" smtClean="0"/>
              <a:t>The set has been updated from v7.5 to v9.0 in order to have less samples close to yellow and more in the blue region. So to distribute a bit better,</a:t>
            </a:r>
          </a:p>
          <a:p>
            <a:r>
              <a:rPr lang="en-US" baseline="0" dirty="0" smtClean="0"/>
              <a:t>The CQS samples are indicated to the right bottom and come from an excel sheet calculating according to CQS v9.0.</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explained, some</a:t>
            </a:r>
            <a:r>
              <a:rPr lang="en-US" baseline="0" dirty="0" smtClean="0"/>
              <a:t> more saturation while maintaining the same color (hue) is not penalized.</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since the CQS</a:t>
            </a:r>
            <a:r>
              <a:rPr lang="en-US" baseline="0" dirty="0" smtClean="0"/>
              <a:t> v9.0 there has been put a max for the color enhancement. Not more than 10 points in order to maintain the appealing effect. Too much saturation would decrease its appealing effect as indicated by the graph left. The graph right shows the acceptable area for a specific CQS path, in which no degradation is done on the CQS value.</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Herewith</a:t>
            </a:r>
            <a:r>
              <a:rPr lang="en-US" baseline="0" dirty="0" smtClean="0"/>
              <a:t> a practical example of an improvement of the color impression when enhancing them.</a:t>
            </a:r>
          </a:p>
          <a:p>
            <a:r>
              <a:rPr lang="en-US" baseline="0" dirty="0" smtClean="0"/>
              <a:t>Left the image lit by light with the given characteristics where Ra is high as the color points do not deviate much. CQS is lower than CRI as the CQS focuses on more saturated colors whereas the CRI focuses on less saturated colors.</a:t>
            </a:r>
          </a:p>
          <a:p>
            <a:endParaRPr lang="en-US" baseline="0" dirty="0" smtClean="0"/>
          </a:p>
          <a:p>
            <a:r>
              <a:rPr lang="en-US" baseline="0" dirty="0" smtClean="0"/>
              <a:t>And right the situation where the color points of the test source are more enhanced. Therefore penalized by the CRI but not by the CQS.</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CRI could generate negative</a:t>
            </a:r>
            <a:r>
              <a:rPr lang="en-US" baseline="0" dirty="0" smtClean="0"/>
              <a:t> values. This could lead to confusion which is solved by the CQS implementation. Only values of less than 35 are impacted which indicates a bad color rendering anyway.</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a:t>
            </a:r>
            <a:r>
              <a:rPr lang="en-US" baseline="0" dirty="0" smtClean="0"/>
              <a:t> presentation is made by using materials from the following papers, presentations and implementations. These can also be found in the internet.</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t>
            </a:r>
            <a:r>
              <a:rPr lang="en-US" baseline="0" dirty="0" smtClean="0"/>
              <a:t> impression for the human eye remains fairly constant, even when the object is lit by different spectra. Compare it with the colors perceived on the morning sun, the afternoon sun and the evening sun. The afternoon sun is colder but does not affect our impression of colors.</a:t>
            </a:r>
          </a:p>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typical example that shows our chromatic adaptation. These examples can easily been found on the internet. At first it is easily seen that the photo of the baby consists of different colors. The left part more bluish and the right part more yellowish. When one stares 30 seconds at the + sign in the left part image, and then stares at the + sign on the nose of the baby, the colors are almost equal! This shows that the visual system adapts to the color of the illumination and preserves the appearance of the object.</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to</a:t>
            </a:r>
            <a:r>
              <a:rPr lang="en-US" baseline="0" dirty="0" smtClean="0"/>
              <a:t> note again is that the CQS is tailored to generate the same scores for a set of fluorescent tubes when evaluated under CRI. This gives the same basis for the CQS and we can use the value of 80 as a minimum to be acceptable to work with.</a:t>
            </a:r>
          </a:p>
          <a:p>
            <a:r>
              <a:rPr lang="en-US" baseline="0" dirty="0" smtClean="0"/>
              <a:t>The other examples show that enhancement is not penalized. And that optimization of peaks is easily detected by CQS due to more samples and more saturated reflection samples.</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2006 many evaluations are done. Also in the evaluation room at NIST. </a:t>
            </a:r>
          </a:p>
          <a:p>
            <a:r>
              <a:rPr lang="en-US" baseline="0" dirty="0" smtClean="0"/>
              <a:t>22 color channels via LEDs are used to generate many possible spectra with their own characteristics.</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test will focus on how well colors are perceived</a:t>
            </a:r>
            <a:r>
              <a:rPr lang="en-US" baseline="0" dirty="0" smtClean="0"/>
              <a:t> of objects in the room, and how well skin colors are perceived.</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practical example of color rendering. Left light from a source that has equal energy in its power spectrum. And below the colors how they are visualized. Then right a spectrum of a different source that has some peaks in its spectrum. The color of the light itself is still white for us humans. However when the same items are lit, then the colors seen are very different. So colors are rendered differently.</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t>
            </a:r>
            <a:r>
              <a:rPr lang="en-US" baseline="0" dirty="0" smtClean="0"/>
              <a:t> rendering such that it delivers natural, appealing colors and with light that enables us to easily discriminate between colors, does come at a cost, of efficacy.</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short the color</a:t>
            </a:r>
            <a:r>
              <a:rPr lang="en-US" baseline="0" dirty="0" smtClean="0"/>
              <a:t> rendering index, and how it is determined. All is done via mathematical computations.</a:t>
            </a:r>
          </a:p>
          <a:p>
            <a:r>
              <a:rPr lang="en-US" baseline="0" dirty="0" smtClean="0"/>
              <a:t>We start with the test source upper left. It emits light with a certain spectrum. </a:t>
            </a:r>
          </a:p>
          <a:p>
            <a:r>
              <a:rPr lang="en-US" baseline="0" dirty="0" smtClean="0"/>
              <a:t>We calculate its correlated color temperature (CCT). When this value is less than 5000 K we take as reference source a black body radiator with the same color temperature and otherwise we use standard daylight with the same color temperature.</a:t>
            </a:r>
          </a:p>
          <a:p>
            <a:r>
              <a:rPr lang="en-US" baseline="0" dirty="0" smtClean="0"/>
              <a:t>We use a set of reference samples that we will light with the light of the test and reference source and we calculate the resulting color points.</a:t>
            </a:r>
          </a:p>
          <a:p>
            <a:r>
              <a:rPr lang="en-US" baseline="0" dirty="0" smtClean="0"/>
              <a:t>The color points of the light coming from the reflective samples that were lit by the test sources will be corrected for chromatic adaptation (later more).</a:t>
            </a:r>
          </a:p>
          <a:p>
            <a:r>
              <a:rPr lang="en-US" baseline="0" dirty="0" smtClean="0"/>
              <a:t>Then the differences between the corrected reflective color points when lit with the test source and the reflective color points when lit with the reference source are calculated.</a:t>
            </a:r>
          </a:p>
          <a:p>
            <a:r>
              <a:rPr lang="en-US" baseline="0" dirty="0" smtClean="0"/>
              <a:t>Then results for each color sample an R-value, and the average of the R1 – R8 is called Ra which we know as the CRI value.</a:t>
            </a:r>
          </a:p>
          <a:p>
            <a:r>
              <a:rPr lang="en-US" baseline="0" dirty="0" smtClean="0"/>
              <a:t>A value of 80 or more is recommended for areas where people work daily.</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CRI is</a:t>
            </a:r>
            <a:r>
              <a:rPr lang="en-US" baseline="0" dirty="0" smtClean="0"/>
              <a:t> based on differences in color points of the reflective samples when lit by the test source and when lit by the reference source.</a:t>
            </a:r>
          </a:p>
          <a:p>
            <a:r>
              <a:rPr lang="en-US" baseline="0" dirty="0" smtClean="0"/>
              <a:t>For the CRI the CIE WUV is used but this diagram shows a figure that is not homogeneous for all colors.</a:t>
            </a:r>
          </a:p>
          <a:p>
            <a:r>
              <a:rPr lang="en-US" baseline="0" dirty="0" smtClean="0"/>
              <a:t>The later invented CIE LAB is much </a:t>
            </a:r>
            <a:r>
              <a:rPr lang="en-US" baseline="0" dirty="0" smtClean="0"/>
              <a:t>more homogeneous and </a:t>
            </a:r>
            <a:r>
              <a:rPr lang="en-US" baseline="0" dirty="0" smtClean="0"/>
              <a:t>recommended by the CIE.</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a:t>
            </a:r>
            <a:r>
              <a:rPr lang="en-US" baseline="0" dirty="0" smtClean="0"/>
              <a:t> the CIE LAB diagram, used by the CQS, indicating 15 reflective samples of the CQS and shown to be relatively well distributed around the origin.</a:t>
            </a:r>
          </a:p>
          <a:p>
            <a:r>
              <a:rPr lang="en-US" baseline="0" dirty="0" smtClean="0"/>
              <a:t>Right the WUV diagram, used by the CRI, indicating that the same reflective samples are at very different distances from the origin. </a:t>
            </a:r>
          </a:p>
          <a:p>
            <a:r>
              <a:rPr lang="en-US" baseline="0" dirty="0" smtClean="0"/>
              <a:t>For instance red is at value </a:t>
            </a:r>
            <a:r>
              <a:rPr lang="en-US" baseline="0" dirty="0" smtClean="0"/>
              <a:t>120 for </a:t>
            </a:r>
            <a:r>
              <a:rPr lang="en-US" baseline="0" dirty="0" smtClean="0"/>
              <a:t>U*. A difference of 10 points for this value is less noticeable </a:t>
            </a:r>
            <a:r>
              <a:rPr lang="en-US" baseline="0" dirty="0" smtClean="0"/>
              <a:t>as a color change than </a:t>
            </a:r>
            <a:r>
              <a:rPr lang="en-US" baseline="0" dirty="0" smtClean="0"/>
              <a:t>a difference of 10 points for the yellow/green color at V* = 20.</a:t>
            </a:r>
          </a:p>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the CRI the medium saturated colors are tested (the average of the first 8 reflective</a:t>
            </a:r>
            <a:r>
              <a:rPr lang="en-US" baseline="0" dirty="0" smtClean="0"/>
              <a:t> samples), a small deviation for these samples could lead to an unacceptable deviation for more saturated colors. </a:t>
            </a:r>
          </a:p>
          <a:p>
            <a:r>
              <a:rPr lang="en-US" baseline="0" dirty="0" smtClean="0"/>
              <a:t>With LED spectra an </a:t>
            </a:r>
            <a:r>
              <a:rPr lang="en-US" baseline="0" dirty="0" err="1" smtClean="0"/>
              <a:t>optimisation</a:t>
            </a:r>
            <a:r>
              <a:rPr lang="en-US" baseline="0" dirty="0" smtClean="0"/>
              <a:t> for the CRI value is possible while making unacceptable color rendering for saturated colors.</a:t>
            </a:r>
            <a:endParaRPr lang="en-US" dirty="0"/>
          </a:p>
        </p:txBody>
      </p:sp>
      <p:sp>
        <p:nvSpPr>
          <p:cNvPr id="4" name="Slide Number Placeholder 3"/>
          <p:cNvSpPr>
            <a:spLocks noGrp="1"/>
          </p:cNvSpPr>
          <p:nvPr>
            <p:ph type="sldNum" sz="quarter" idx="10"/>
          </p:nvPr>
        </p:nvSpPr>
        <p:spPr/>
        <p:txBody>
          <a:bodyPr/>
          <a:lstStyle/>
          <a:p>
            <a:fld id="{AD1CB402-3A73-4038-8C1D-D1BB4E55D8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CC14732-E03F-4865-A006-CCB77D191A9C}" type="datetime1">
              <a:rPr lang="en-US" smtClean="0"/>
              <a:pPr/>
              <a:t>11/2/2015</a:t>
            </a:fld>
            <a:endParaRPr lang="en-US" dirty="0"/>
          </a:p>
        </p:txBody>
      </p:sp>
      <p:sp>
        <p:nvSpPr>
          <p:cNvPr id="19" name="Footer Placeholder 18"/>
          <p:cNvSpPr>
            <a:spLocks noGrp="1"/>
          </p:cNvSpPr>
          <p:nvPr>
            <p:ph type="ftr" sz="quarter" idx="11"/>
          </p:nvPr>
        </p:nvSpPr>
        <p:spPr/>
        <p:txBody>
          <a:bodyPr/>
          <a:lstStyle/>
          <a:p>
            <a:r>
              <a:rPr lang="nl-NL" smtClean="0"/>
              <a:t>Marcel van der Steen, www.OliNo.org</a:t>
            </a:r>
            <a:endParaRPr lang="en-US" dirty="0"/>
          </a:p>
        </p:txBody>
      </p:sp>
      <p:sp>
        <p:nvSpPr>
          <p:cNvPr id="27" name="Slide Number Placeholder 26"/>
          <p:cNvSpPr>
            <a:spLocks noGrp="1"/>
          </p:cNvSpPr>
          <p:nvPr>
            <p:ph type="sldNum" sz="quarter" idx="12"/>
          </p:nvPr>
        </p:nvSpPr>
        <p:spPr/>
        <p:txBody>
          <a:bodyPr/>
          <a:lstStyle/>
          <a:p>
            <a:fld id="{8FD706EA-7E50-4514-AE12-3BDB869C03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BD5C28-7B3A-4E56-AF63-473E3612F374}" type="datetime1">
              <a:rPr lang="en-US" smtClean="0"/>
              <a:pPr/>
              <a:t>11/2/2015</a:t>
            </a:fld>
            <a:endParaRPr lang="en-US"/>
          </a:p>
        </p:txBody>
      </p:sp>
      <p:sp>
        <p:nvSpPr>
          <p:cNvPr id="5" name="Footer Placeholder 4"/>
          <p:cNvSpPr>
            <a:spLocks noGrp="1"/>
          </p:cNvSpPr>
          <p:nvPr>
            <p:ph type="ftr" sz="quarter" idx="11"/>
          </p:nvPr>
        </p:nvSpPr>
        <p:spPr/>
        <p:txBody>
          <a:bodyPr/>
          <a:lstStyle/>
          <a:p>
            <a:r>
              <a:rPr lang="nl-NL" smtClean="0"/>
              <a:t>Marcel van der Steen, www.OliNo.org</a:t>
            </a:r>
            <a:endParaRPr lang="en-US"/>
          </a:p>
        </p:txBody>
      </p:sp>
      <p:sp>
        <p:nvSpPr>
          <p:cNvPr id="6" name="Slide Number Placeholder 5"/>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C5BB3D-C2BB-4F12-8531-1149EBE6CA08}" type="datetime1">
              <a:rPr lang="en-US" smtClean="0"/>
              <a:pPr/>
              <a:t>11/2/2015</a:t>
            </a:fld>
            <a:endParaRPr lang="en-US"/>
          </a:p>
        </p:txBody>
      </p:sp>
      <p:sp>
        <p:nvSpPr>
          <p:cNvPr id="5" name="Footer Placeholder 4"/>
          <p:cNvSpPr>
            <a:spLocks noGrp="1"/>
          </p:cNvSpPr>
          <p:nvPr>
            <p:ph type="ftr" sz="quarter" idx="11"/>
          </p:nvPr>
        </p:nvSpPr>
        <p:spPr/>
        <p:txBody>
          <a:bodyPr/>
          <a:lstStyle/>
          <a:p>
            <a:r>
              <a:rPr lang="nl-NL" smtClean="0"/>
              <a:t>Marcel van der Steen, www.OliNo.org</a:t>
            </a:r>
            <a:endParaRPr lang="en-US"/>
          </a:p>
        </p:txBody>
      </p:sp>
      <p:sp>
        <p:nvSpPr>
          <p:cNvPr id="6" name="Slide Number Placeholder 5"/>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BE62578-9501-466D-8563-1CF201C378D2}" type="datetime1">
              <a:rPr lang="en-US" smtClean="0"/>
              <a:pPr/>
              <a:t>11/2/2015</a:t>
            </a:fld>
            <a:endParaRPr lang="en-US"/>
          </a:p>
        </p:txBody>
      </p:sp>
      <p:sp>
        <p:nvSpPr>
          <p:cNvPr id="5" name="Footer Placeholder 4"/>
          <p:cNvSpPr>
            <a:spLocks noGrp="1"/>
          </p:cNvSpPr>
          <p:nvPr>
            <p:ph type="ftr" sz="quarter" idx="11"/>
          </p:nvPr>
        </p:nvSpPr>
        <p:spPr/>
        <p:txBody>
          <a:bodyPr/>
          <a:lstStyle/>
          <a:p>
            <a:r>
              <a:rPr lang="nl-NL" smtClean="0"/>
              <a:t>Marcel van der Steen, www.OliNo.org</a:t>
            </a:r>
            <a:endParaRPr lang="en-US"/>
          </a:p>
        </p:txBody>
      </p:sp>
      <p:sp>
        <p:nvSpPr>
          <p:cNvPr id="6" name="Slide Number Placeholder 5"/>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C58A10-BD74-4364-86F8-0223E972C565}" type="datetime1">
              <a:rPr lang="en-US" smtClean="0"/>
              <a:pPr/>
              <a:t>11/2/2015</a:t>
            </a:fld>
            <a:endParaRPr lang="en-US"/>
          </a:p>
        </p:txBody>
      </p:sp>
      <p:sp>
        <p:nvSpPr>
          <p:cNvPr id="5" name="Footer Placeholder 4"/>
          <p:cNvSpPr>
            <a:spLocks noGrp="1"/>
          </p:cNvSpPr>
          <p:nvPr>
            <p:ph type="ftr" sz="quarter" idx="11"/>
          </p:nvPr>
        </p:nvSpPr>
        <p:spPr/>
        <p:txBody>
          <a:bodyPr/>
          <a:lstStyle/>
          <a:p>
            <a:r>
              <a:rPr lang="nl-NL" smtClean="0"/>
              <a:t>Marcel van der Steen, www.OliNo.org</a:t>
            </a:r>
            <a:endParaRPr lang="en-US"/>
          </a:p>
        </p:txBody>
      </p:sp>
      <p:sp>
        <p:nvSpPr>
          <p:cNvPr id="6" name="Slide Number Placeholder 5"/>
          <p:cNvSpPr>
            <a:spLocks noGrp="1"/>
          </p:cNvSpPr>
          <p:nvPr>
            <p:ph type="sldNum" sz="quarter" idx="12"/>
          </p:nvPr>
        </p:nvSpPr>
        <p:spPr/>
        <p:txBody>
          <a:bodyPr/>
          <a:lstStyle/>
          <a:p>
            <a:fld id="{8FD706EA-7E50-4514-AE12-3BDB869C03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7E5BDE-5676-46AA-BCDC-412C87F2FB05}" type="datetime1">
              <a:rPr lang="en-US" smtClean="0"/>
              <a:pPr/>
              <a:t>11/2/2015</a:t>
            </a:fld>
            <a:endParaRPr lang="en-US"/>
          </a:p>
        </p:txBody>
      </p:sp>
      <p:sp>
        <p:nvSpPr>
          <p:cNvPr id="6" name="Footer Placeholder 5"/>
          <p:cNvSpPr>
            <a:spLocks noGrp="1"/>
          </p:cNvSpPr>
          <p:nvPr>
            <p:ph type="ftr" sz="quarter" idx="11"/>
          </p:nvPr>
        </p:nvSpPr>
        <p:spPr/>
        <p:txBody>
          <a:bodyPr/>
          <a:lstStyle/>
          <a:p>
            <a:r>
              <a:rPr lang="nl-NL" smtClean="0"/>
              <a:t>Marcel van der Steen, www.OliNo.org</a:t>
            </a:r>
            <a:endParaRPr lang="en-US"/>
          </a:p>
        </p:txBody>
      </p:sp>
      <p:sp>
        <p:nvSpPr>
          <p:cNvPr id="7" name="Slide Number Placeholder 6"/>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0CFDA0-FD52-49CF-A530-BD173244F5BB}" type="datetime1">
              <a:rPr lang="en-US" smtClean="0"/>
              <a:pPr/>
              <a:t>11/2/2015</a:t>
            </a:fld>
            <a:endParaRPr lang="en-US"/>
          </a:p>
        </p:txBody>
      </p:sp>
      <p:sp>
        <p:nvSpPr>
          <p:cNvPr id="8" name="Footer Placeholder 7"/>
          <p:cNvSpPr>
            <a:spLocks noGrp="1"/>
          </p:cNvSpPr>
          <p:nvPr>
            <p:ph type="ftr" sz="quarter" idx="11"/>
          </p:nvPr>
        </p:nvSpPr>
        <p:spPr/>
        <p:txBody>
          <a:bodyPr/>
          <a:lstStyle/>
          <a:p>
            <a:r>
              <a:rPr lang="nl-NL" smtClean="0"/>
              <a:t>Marcel van der Steen, www.OliNo.org</a:t>
            </a:r>
            <a:endParaRPr lang="en-US"/>
          </a:p>
        </p:txBody>
      </p:sp>
      <p:sp>
        <p:nvSpPr>
          <p:cNvPr id="9" name="Slide Number Placeholder 8"/>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C25784-F582-41DE-8C97-7A4EBB0EC662}" type="datetime1">
              <a:rPr lang="en-US" smtClean="0"/>
              <a:pPr/>
              <a:t>11/2/2015</a:t>
            </a:fld>
            <a:endParaRPr lang="en-US"/>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sp>
        <p:nvSpPr>
          <p:cNvPr id="5" name="Slide Number Placeholder 4"/>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3925A-F28F-4975-9022-2004A328CBC8}" type="datetime1">
              <a:rPr lang="en-US" smtClean="0"/>
              <a:pPr/>
              <a:t>11/2/2015</a:t>
            </a:fld>
            <a:endParaRPr lang="en-US"/>
          </a:p>
        </p:txBody>
      </p:sp>
      <p:sp>
        <p:nvSpPr>
          <p:cNvPr id="3" name="Footer Placeholder 2"/>
          <p:cNvSpPr>
            <a:spLocks noGrp="1"/>
          </p:cNvSpPr>
          <p:nvPr>
            <p:ph type="ftr" sz="quarter" idx="11"/>
          </p:nvPr>
        </p:nvSpPr>
        <p:spPr/>
        <p:txBody>
          <a:bodyPr/>
          <a:lstStyle/>
          <a:p>
            <a:r>
              <a:rPr lang="nl-NL" smtClean="0"/>
              <a:t>Marcel van der Steen, www.OliNo.org</a:t>
            </a:r>
            <a:endParaRPr lang="en-US"/>
          </a:p>
        </p:txBody>
      </p:sp>
      <p:sp>
        <p:nvSpPr>
          <p:cNvPr id="4" name="Slide Number Placeholder 3"/>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4EEBC2-625D-4A7B-8CD9-F8AE73866537}" type="datetime1">
              <a:rPr lang="en-US" smtClean="0"/>
              <a:pPr/>
              <a:t>11/2/2015</a:t>
            </a:fld>
            <a:endParaRPr lang="en-US"/>
          </a:p>
        </p:txBody>
      </p:sp>
      <p:sp>
        <p:nvSpPr>
          <p:cNvPr id="6" name="Footer Placeholder 5"/>
          <p:cNvSpPr>
            <a:spLocks noGrp="1"/>
          </p:cNvSpPr>
          <p:nvPr>
            <p:ph type="ftr" sz="quarter" idx="11"/>
          </p:nvPr>
        </p:nvSpPr>
        <p:spPr/>
        <p:txBody>
          <a:bodyPr/>
          <a:lstStyle/>
          <a:p>
            <a:r>
              <a:rPr lang="nl-NL" smtClean="0"/>
              <a:t>Marcel van der Steen, www.OliNo.org</a:t>
            </a:r>
            <a:endParaRPr lang="en-US"/>
          </a:p>
        </p:txBody>
      </p:sp>
      <p:sp>
        <p:nvSpPr>
          <p:cNvPr id="7" name="Slide Number Placeholder 6"/>
          <p:cNvSpPr>
            <a:spLocks noGrp="1"/>
          </p:cNvSpPr>
          <p:nvPr>
            <p:ph type="sldNum" sz="quarter" idx="12"/>
          </p:nvPr>
        </p:nvSpPr>
        <p:spPr/>
        <p:txBody>
          <a:bodyPr/>
          <a:lstStyle/>
          <a:p>
            <a:fld id="{8FD706EA-7E50-4514-AE12-3BDB869C03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455C6B-3E7E-4D0A-A7E5-0F5BC2584F6D}" type="datetime1">
              <a:rPr lang="en-US" smtClean="0"/>
              <a:pPr/>
              <a:t>11/2/2015</a:t>
            </a:fld>
            <a:endParaRPr lang="en-US"/>
          </a:p>
        </p:txBody>
      </p:sp>
      <p:sp>
        <p:nvSpPr>
          <p:cNvPr id="6" name="Footer Placeholder 5"/>
          <p:cNvSpPr>
            <a:spLocks noGrp="1"/>
          </p:cNvSpPr>
          <p:nvPr>
            <p:ph type="ftr" sz="quarter" idx="11"/>
          </p:nvPr>
        </p:nvSpPr>
        <p:spPr/>
        <p:txBody>
          <a:bodyPr/>
          <a:lstStyle/>
          <a:p>
            <a:r>
              <a:rPr lang="nl-NL" smtClean="0"/>
              <a:t>Marcel van der Steen, www.OliNo.org</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FD706EA-7E50-4514-AE12-3BDB869C03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3088BB-4E8F-4C7B-83B8-A21D75DC0664}" type="datetime1">
              <a:rPr lang="en-US" smtClean="0"/>
              <a:pPr/>
              <a:t>11/2/2015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nl-NL" smtClean="0"/>
              <a:t>Marcel van der Steen, www.OliNo.org</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D706EA-7E50-4514-AE12-3BDB869C03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 Quality Scale</a:t>
            </a:r>
            <a:endParaRPr lang="en-US" dirty="0"/>
          </a:p>
        </p:txBody>
      </p:sp>
      <p:sp>
        <p:nvSpPr>
          <p:cNvPr id="3" name="Subtitle 2"/>
          <p:cNvSpPr>
            <a:spLocks noGrp="1"/>
          </p:cNvSpPr>
          <p:nvPr>
            <p:ph type="subTitle" idx="1"/>
          </p:nvPr>
        </p:nvSpPr>
        <p:spPr/>
        <p:txBody>
          <a:bodyPr/>
          <a:lstStyle/>
          <a:p>
            <a:r>
              <a:rPr lang="en-US" dirty="0" smtClean="0"/>
              <a:t>Measuring the color quality of light sources</a:t>
            </a:r>
          </a:p>
          <a:p>
            <a:endParaRPr lang="en-US" dirty="0"/>
          </a:p>
        </p:txBody>
      </p:sp>
      <p:sp>
        <p:nvSpPr>
          <p:cNvPr id="5" name="Footer Placeholder 4"/>
          <p:cNvSpPr>
            <a:spLocks noGrp="1"/>
          </p:cNvSpPr>
          <p:nvPr>
            <p:ph type="ftr" sz="quarter" idx="11"/>
          </p:nvPr>
        </p:nvSpPr>
        <p:spPr/>
        <p:txBody>
          <a:bodyPr/>
          <a:lstStyle/>
          <a:p>
            <a:r>
              <a:rPr lang="nl-NL" smtClean="0"/>
              <a:t>Marcel van der Steen, www.OliNo.org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and Naturalness</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425057" y="1935163"/>
            <a:ext cx="6293886"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CRI</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7" name="Content Placeholder 6" descr="ColorRendering.png"/>
          <p:cNvPicPr>
            <a:picLocks noGrp="1" noChangeAspect="1"/>
          </p:cNvPicPr>
          <p:nvPr>
            <p:ph idx="1"/>
          </p:nvPr>
        </p:nvPicPr>
        <p:blipFill>
          <a:blip r:embed="rId3" cstate="print"/>
          <a:stretch>
            <a:fillRect/>
          </a:stretch>
        </p:blipFill>
        <p:spPr>
          <a:xfrm>
            <a:off x="714291" y="1935163"/>
            <a:ext cx="7715417" cy="43894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CRI</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078090" y="1935163"/>
            <a:ext cx="6987820"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quality scale (CQS)</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892314" y="1935163"/>
            <a:ext cx="7359371"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quality scale (CQS)</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7" name="Content Placeholder 6" descr="ColorRendering.png"/>
          <p:cNvPicPr>
            <a:picLocks noGrp="1" noChangeAspect="1"/>
          </p:cNvPicPr>
          <p:nvPr>
            <p:ph idx="1"/>
          </p:nvPr>
        </p:nvPicPr>
        <p:blipFill>
          <a:blip r:embed="rId2" cstate="print"/>
          <a:stretch>
            <a:fillRect/>
          </a:stretch>
        </p:blipFill>
        <p:spPr>
          <a:xfrm>
            <a:off x="751818" y="1935163"/>
            <a:ext cx="7640364" cy="438943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sample set</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723055" y="1935163"/>
            <a:ext cx="5697889"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mean square</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273063" y="1935163"/>
            <a:ext cx="6597873"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factor</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8" name="Content Placeholder 7" descr="ColorRendering.png"/>
          <p:cNvPicPr>
            <a:picLocks noGrp="1" noChangeAspect="1"/>
          </p:cNvPicPr>
          <p:nvPr>
            <p:ph idx="1"/>
          </p:nvPr>
        </p:nvPicPr>
        <p:blipFill>
          <a:blip r:embed="rId3" cstate="print"/>
          <a:stretch>
            <a:fillRect/>
          </a:stretch>
        </p:blipFill>
        <p:spPr>
          <a:xfrm>
            <a:off x="457200" y="2819654"/>
            <a:ext cx="8229600" cy="2620455"/>
          </a:xfrm>
        </p:spPr>
      </p:pic>
      <p:sp>
        <p:nvSpPr>
          <p:cNvPr id="9" name="TextBox 8"/>
          <p:cNvSpPr txBox="1"/>
          <p:nvPr/>
        </p:nvSpPr>
        <p:spPr>
          <a:xfrm>
            <a:off x="457200" y="5410200"/>
            <a:ext cx="8481424" cy="923330"/>
          </a:xfrm>
          <a:prstGeom prst="rect">
            <a:avLst/>
          </a:prstGeom>
          <a:noFill/>
        </p:spPr>
        <p:txBody>
          <a:bodyPr wrap="none" rtlCol="0">
            <a:spAutoFit/>
          </a:bodyPr>
          <a:lstStyle/>
          <a:p>
            <a:r>
              <a:rPr lang="en-US" dirty="0" smtClean="0"/>
              <a:t>A: not penalized for increase of </a:t>
            </a:r>
            <a:r>
              <a:rPr lang="en-US" dirty="0" err="1" smtClean="0"/>
              <a:t>chroma</a:t>
            </a:r>
            <a:r>
              <a:rPr lang="en-US" dirty="0" smtClean="0"/>
              <a:t> (however there is a limit since v9, see next page)</a:t>
            </a:r>
          </a:p>
          <a:p>
            <a:r>
              <a:rPr lang="en-US" dirty="0" smtClean="0"/>
              <a:t>B: penalized for decrease of </a:t>
            </a:r>
            <a:r>
              <a:rPr lang="en-US" dirty="0" err="1" smtClean="0"/>
              <a:t>chroma</a:t>
            </a:r>
            <a:endParaRPr lang="en-US" dirty="0" smtClean="0"/>
          </a:p>
          <a:p>
            <a:r>
              <a:rPr lang="en-US" dirty="0" smtClean="0"/>
              <a:t>C: penalized for hue shift, but not for increase of </a:t>
            </a:r>
            <a:r>
              <a:rPr lang="en-US" dirty="0" err="1" smtClean="0"/>
              <a:t>chroma</a:t>
            </a:r>
            <a:r>
              <a:rPr lang="en-US" dirty="0" smtClean="0"/>
              <a:t> (however a limit, see next page)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factor since v9.0</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457200" y="2070860"/>
            <a:ext cx="8229600" cy="4118043"/>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
        <p:nvSpPr>
          <p:cNvPr id="6" name="TextBox 5"/>
          <p:cNvSpPr txBox="1"/>
          <p:nvPr/>
        </p:nvSpPr>
        <p:spPr>
          <a:xfrm>
            <a:off x="5833285" y="2514600"/>
            <a:ext cx="3310715" cy="646331"/>
          </a:xfrm>
          <a:prstGeom prst="rect">
            <a:avLst/>
          </a:prstGeom>
          <a:noFill/>
        </p:spPr>
        <p:txBody>
          <a:bodyPr wrap="none" rtlCol="0">
            <a:spAutoFit/>
          </a:bodyPr>
          <a:lstStyle/>
          <a:p>
            <a:r>
              <a:rPr lang="en-US" dirty="0" smtClean="0"/>
              <a:t>Max tolerable increase in </a:t>
            </a:r>
            <a:r>
              <a:rPr lang="en-US" dirty="0" err="1" smtClean="0"/>
              <a:t>chroma</a:t>
            </a:r>
            <a:endParaRPr lang="en-US" dirty="0" smtClean="0"/>
          </a:p>
          <a:p>
            <a:r>
              <a:rPr lang="en-US" dirty="0"/>
              <a:t>i</a:t>
            </a:r>
            <a:r>
              <a:rPr lang="en-US" dirty="0" smtClean="0"/>
              <a:t>s +10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Saturation factor example</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457200" y="2962373"/>
            <a:ext cx="8229600" cy="2335016"/>
          </a:xfrm>
        </p:spPr>
      </p:pic>
      <p:sp>
        <p:nvSpPr>
          <p:cNvPr id="4" name="Footer Placeholder 3"/>
          <p:cNvSpPr>
            <a:spLocks noGrp="1"/>
          </p:cNvSpPr>
          <p:nvPr>
            <p:ph type="ftr" sz="quarter" idx="11"/>
          </p:nvPr>
        </p:nvSpPr>
        <p:spPr/>
        <p:txBody>
          <a:bodyPr/>
          <a:lstStyle/>
          <a:p>
            <a:r>
              <a:rPr lang="nl-NL" dirty="0" smtClean="0"/>
              <a:t>Marcel van der Steen, www.OliNo.org</a:t>
            </a:r>
            <a:endParaRPr lang="en-US" dirty="0"/>
          </a:p>
        </p:txBody>
      </p:sp>
      <p:sp>
        <p:nvSpPr>
          <p:cNvPr id="6" name="TextBox 5"/>
          <p:cNvSpPr txBox="1"/>
          <p:nvPr/>
        </p:nvSpPr>
        <p:spPr>
          <a:xfrm>
            <a:off x="457200" y="5410200"/>
            <a:ext cx="8229600" cy="369332"/>
          </a:xfrm>
          <a:prstGeom prst="rect">
            <a:avLst/>
          </a:prstGeom>
          <a:noFill/>
        </p:spPr>
        <p:txBody>
          <a:bodyPr wrap="square" rtlCol="0">
            <a:spAutoFit/>
          </a:bodyPr>
          <a:lstStyle/>
          <a:p>
            <a:r>
              <a:rPr lang="en-US" dirty="0" smtClean="0"/>
              <a:t>Color-</a:t>
            </a:r>
            <a:r>
              <a:rPr lang="en-US" dirty="0" err="1" smtClean="0"/>
              <a:t>desaturating</a:t>
            </a:r>
            <a:r>
              <a:rPr lang="en-US" dirty="0" smtClean="0"/>
              <a:t> light (R</a:t>
            </a:r>
            <a:r>
              <a:rPr lang="en-US" baseline="-25000" dirty="0" smtClean="0"/>
              <a:t>a</a:t>
            </a:r>
            <a:r>
              <a:rPr lang="en-US" dirty="0" smtClean="0"/>
              <a:t>=82, </a:t>
            </a:r>
            <a:r>
              <a:rPr lang="en-US" dirty="0" err="1" smtClean="0"/>
              <a:t>Q</a:t>
            </a:r>
            <a:r>
              <a:rPr lang="en-US" baseline="-25000" dirty="0" err="1" smtClean="0"/>
              <a:t>a</a:t>
            </a:r>
            <a:r>
              <a:rPr lang="en-US" dirty="0" smtClean="0"/>
              <a:t>=74)          Color-enhancing light (R</a:t>
            </a:r>
            <a:r>
              <a:rPr lang="en-US" baseline="-25000" dirty="0" smtClean="0"/>
              <a:t>a</a:t>
            </a:r>
            <a:r>
              <a:rPr lang="en-US" dirty="0" smtClean="0"/>
              <a:t>=71, </a:t>
            </a:r>
            <a:r>
              <a:rPr lang="en-US" dirty="0" err="1" smtClean="0"/>
              <a:t>Q</a:t>
            </a:r>
            <a:r>
              <a:rPr lang="en-US" baseline="-25000" dirty="0" err="1" smtClean="0"/>
              <a:t>a</a:t>
            </a:r>
            <a:r>
              <a:rPr lang="en-US" dirty="0" smtClean="0"/>
              <a:t>=83)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used</a:t>
            </a:r>
            <a:endParaRPr lang="en-US" dirty="0"/>
          </a:p>
        </p:txBody>
      </p:sp>
      <p:sp>
        <p:nvSpPr>
          <p:cNvPr id="3" name="Content Placeholder 2"/>
          <p:cNvSpPr>
            <a:spLocks noGrp="1"/>
          </p:cNvSpPr>
          <p:nvPr>
            <p:ph idx="1"/>
          </p:nvPr>
        </p:nvSpPr>
        <p:spPr/>
        <p:txBody>
          <a:bodyPr>
            <a:normAutofit/>
          </a:bodyPr>
          <a:lstStyle/>
          <a:p>
            <a:r>
              <a:rPr lang="en-US" dirty="0" smtClean="0"/>
              <a:t>Toward an improved color rendering metric, W. Davis and Y. </a:t>
            </a:r>
            <a:r>
              <a:rPr lang="en-US" dirty="0" err="1" smtClean="0"/>
              <a:t>Ohno</a:t>
            </a:r>
            <a:r>
              <a:rPr lang="en-US" dirty="0" smtClean="0"/>
              <a:t>, 2005</a:t>
            </a:r>
          </a:p>
          <a:p>
            <a:r>
              <a:rPr lang="en-US" dirty="0" smtClean="0"/>
              <a:t>Presentation CQS Wendy Davis 2010</a:t>
            </a:r>
          </a:p>
          <a:p>
            <a:r>
              <a:rPr lang="en-US" dirty="0" smtClean="0"/>
              <a:t>Rationale of color quality scale, W. Davis and Y. </a:t>
            </a:r>
            <a:r>
              <a:rPr lang="en-US" dirty="0" err="1" smtClean="0"/>
              <a:t>Ohno</a:t>
            </a:r>
            <a:r>
              <a:rPr lang="en-US" dirty="0" smtClean="0"/>
              <a:t>, 2010</a:t>
            </a:r>
          </a:p>
          <a:p>
            <a:r>
              <a:rPr lang="en-US" dirty="0" smtClean="0"/>
              <a:t>Color Quality Scale Excel file v 9.0.3 Y. </a:t>
            </a:r>
            <a:r>
              <a:rPr lang="en-US" dirty="0" err="1" smtClean="0"/>
              <a:t>Ohno+notes</a:t>
            </a:r>
            <a:r>
              <a:rPr lang="en-US" dirty="0" smtClean="0"/>
              <a:t> 2011</a:t>
            </a:r>
          </a:p>
          <a:p>
            <a:r>
              <a:rPr lang="en-US" dirty="0" smtClean="0"/>
              <a:t>Presentation Color Perception and Lighting by Sophia </a:t>
            </a:r>
            <a:r>
              <a:rPr lang="en-US" dirty="0" err="1" smtClean="0"/>
              <a:t>Sotiropoulou</a:t>
            </a:r>
            <a:r>
              <a:rPr lang="en-US" dirty="0" smtClean="0"/>
              <a:t> 2013</a:t>
            </a:r>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scaling factor</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2337232" y="1935163"/>
            <a:ext cx="4469536"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
        <p:nvSpPr>
          <p:cNvPr id="6" name="TextBox 5"/>
          <p:cNvSpPr txBox="1"/>
          <p:nvPr/>
        </p:nvSpPr>
        <p:spPr>
          <a:xfrm>
            <a:off x="457200" y="2133600"/>
            <a:ext cx="3352800" cy="2308324"/>
          </a:xfrm>
          <a:prstGeom prst="rect">
            <a:avLst/>
          </a:prstGeom>
          <a:noFill/>
        </p:spPr>
        <p:txBody>
          <a:bodyPr wrap="square" rtlCol="0">
            <a:spAutoFit/>
          </a:bodyPr>
          <a:lstStyle/>
          <a:p>
            <a:pPr>
              <a:buFont typeface="Arial" pitchFamily="34" charset="0"/>
              <a:buChar char="•"/>
            </a:pPr>
            <a:r>
              <a:rPr lang="en-US" sz="2400" dirty="0" smtClean="0"/>
              <a:t> The CQS prevents negative values. </a:t>
            </a:r>
          </a:p>
          <a:p>
            <a:pPr>
              <a:buFont typeface="Arial" pitchFamily="34" charset="0"/>
              <a:buChar char="•"/>
            </a:pPr>
            <a:r>
              <a:rPr lang="en-US" sz="2400" dirty="0" smtClean="0"/>
              <a:t> CRI values below 35 are affected.</a:t>
            </a:r>
          </a:p>
          <a:p>
            <a:pPr>
              <a:buFont typeface="Arial" pitchFamily="34" charset="0"/>
              <a:buChar char="•"/>
            </a:pPr>
            <a:r>
              <a:rPr lang="en-US" sz="2400" dirty="0" smtClean="0"/>
              <a:t> Values below 35 indicate bad rendering.</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Chromatic adaptation (correction)</a:t>
            </a:r>
            <a:endParaRPr lang="en-US" dirty="0"/>
          </a:p>
        </p:txBody>
      </p:sp>
      <p:sp>
        <p:nvSpPr>
          <p:cNvPr id="3" name="Content Placeholder 2"/>
          <p:cNvSpPr>
            <a:spLocks noGrp="1"/>
          </p:cNvSpPr>
          <p:nvPr>
            <p:ph idx="1"/>
          </p:nvPr>
        </p:nvSpPr>
        <p:spPr>
          <a:xfrm>
            <a:off x="457200" y="1935480"/>
            <a:ext cx="8229600" cy="1493520"/>
          </a:xfrm>
        </p:spPr>
        <p:txBody>
          <a:bodyPr>
            <a:normAutofit/>
          </a:bodyPr>
          <a:lstStyle/>
          <a:p>
            <a:r>
              <a:rPr lang="en-US" dirty="0" smtClean="0"/>
              <a:t>Chromatic adaptation is the ability of the human visual system to discount the color of the illumination and to approximately preserve the appearance of an object</a:t>
            </a:r>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5" name="Picture 4" descr="ColorRendering.png"/>
          <p:cNvPicPr>
            <a:picLocks noChangeAspect="1"/>
          </p:cNvPicPr>
          <p:nvPr/>
        </p:nvPicPr>
        <p:blipFill>
          <a:blip r:embed="rId3" cstate="print"/>
          <a:stretch>
            <a:fillRect/>
          </a:stretch>
        </p:blipFill>
        <p:spPr>
          <a:xfrm>
            <a:off x="304800" y="3114152"/>
            <a:ext cx="7116169" cy="3743848"/>
          </a:xfrm>
          <a:prstGeom prst="rect">
            <a:avLst/>
          </a:prstGeom>
        </p:spPr>
      </p:pic>
      <p:sp>
        <p:nvSpPr>
          <p:cNvPr id="6" name="TextBox 5"/>
          <p:cNvSpPr txBox="1"/>
          <p:nvPr/>
        </p:nvSpPr>
        <p:spPr>
          <a:xfrm>
            <a:off x="4419600" y="3200400"/>
            <a:ext cx="3962400" cy="1477328"/>
          </a:xfrm>
          <a:prstGeom prst="rect">
            <a:avLst/>
          </a:prstGeom>
          <a:noFill/>
        </p:spPr>
        <p:txBody>
          <a:bodyPr wrap="square" rtlCol="0">
            <a:spAutoFit/>
          </a:bodyPr>
          <a:lstStyle/>
          <a:p>
            <a:r>
              <a:rPr lang="en-US" dirty="0" smtClean="0"/>
              <a:t>(e.g. white sheet of paper under different illuminants)</a:t>
            </a:r>
          </a:p>
          <a:p>
            <a:endParaRPr lang="en-US" dirty="0"/>
          </a:p>
          <a:p>
            <a:r>
              <a:rPr lang="en-US" dirty="0" smtClean="0"/>
              <a:t>CQS uses a newer Chromatic Adaptation Transform (CMCCAT2000) than CRI does.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Chromatic adaptation</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236687" y="1935163"/>
            <a:ext cx="6670626"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CCT factor – and removal</a:t>
            </a:r>
            <a:endParaRPr lang="en-US" dirty="0"/>
          </a:p>
        </p:txBody>
      </p:sp>
      <p:sp>
        <p:nvSpPr>
          <p:cNvPr id="3" name="Content Placeholder 2"/>
          <p:cNvSpPr>
            <a:spLocks noGrp="1"/>
          </p:cNvSpPr>
          <p:nvPr>
            <p:ph idx="1"/>
          </p:nvPr>
        </p:nvSpPr>
        <p:spPr>
          <a:xfrm>
            <a:off x="457200" y="1935480"/>
            <a:ext cx="5791200" cy="4389120"/>
          </a:xfrm>
        </p:spPr>
        <p:txBody>
          <a:bodyPr>
            <a:normAutofit fontScale="92500"/>
          </a:bodyPr>
          <a:lstStyle/>
          <a:p>
            <a:r>
              <a:rPr lang="en-US" dirty="0" smtClean="0"/>
              <a:t>Light with low CCT (say &lt; 2500K) and even CRI=100, cannot render well blue tones.</a:t>
            </a:r>
          </a:p>
          <a:p>
            <a:pPr lvl="1"/>
            <a:r>
              <a:rPr lang="en-US" dirty="0" smtClean="0"/>
              <a:t>One cannot distinguish black and blue socks with halogen light as there is little blue in it</a:t>
            </a:r>
          </a:p>
          <a:p>
            <a:r>
              <a:rPr lang="en-US" dirty="0" smtClean="0"/>
              <a:t>To correct for this, the max CQS value should be less than 100 for low CCTs.</a:t>
            </a:r>
          </a:p>
          <a:p>
            <a:r>
              <a:rPr lang="en-US" dirty="0" smtClean="0"/>
              <a:t>A proposal was in v7.5 but removed in v9.0 due to some opposition of industry people and the lack of experimental validation. This factor could come back later.</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graphicFrame>
        <p:nvGraphicFramePr>
          <p:cNvPr id="5" name="Table 4"/>
          <p:cNvGraphicFramePr>
            <a:graphicFrameLocks noGrp="1"/>
          </p:cNvGraphicFramePr>
          <p:nvPr/>
        </p:nvGraphicFramePr>
        <p:xfrm>
          <a:off x="6172200" y="3048000"/>
          <a:ext cx="2743200" cy="2966720"/>
        </p:xfrm>
        <a:graphic>
          <a:graphicData uri="http://schemas.openxmlformats.org/drawingml/2006/table">
            <a:tbl>
              <a:tblPr firstRow="1" bandRow="1">
                <a:tableStyleId>{5C22544A-7EE6-4342-B048-85BDC9FD1C3A}</a:tableStyleId>
              </a:tblPr>
              <a:tblGrid>
                <a:gridCol w="1371600"/>
                <a:gridCol w="1371600"/>
              </a:tblGrid>
              <a:tr h="370840">
                <a:tc>
                  <a:txBody>
                    <a:bodyPr/>
                    <a:lstStyle/>
                    <a:p>
                      <a:r>
                        <a:rPr lang="en-US" dirty="0" smtClean="0"/>
                        <a:t>CCT [K]</a:t>
                      </a:r>
                      <a:endParaRPr lang="en-US" dirty="0"/>
                    </a:p>
                  </a:txBody>
                  <a:tcPr/>
                </a:tc>
                <a:tc>
                  <a:txBody>
                    <a:bodyPr/>
                    <a:lstStyle/>
                    <a:p>
                      <a:r>
                        <a:rPr lang="en-US" dirty="0" err="1" smtClean="0"/>
                        <a:t>Mult.Fctr</a:t>
                      </a:r>
                      <a:r>
                        <a:rPr lang="en-US" dirty="0" smtClean="0"/>
                        <a:t>.</a:t>
                      </a:r>
                      <a:endParaRPr lang="en-US" dirty="0"/>
                    </a:p>
                  </a:txBody>
                  <a:tcPr/>
                </a:tc>
              </a:tr>
              <a:tr h="370840">
                <a:tc>
                  <a:txBody>
                    <a:bodyPr/>
                    <a:lstStyle/>
                    <a:p>
                      <a:r>
                        <a:rPr lang="en-US" dirty="0" smtClean="0"/>
                        <a:t>1000</a:t>
                      </a:r>
                      <a:endParaRPr lang="en-US" dirty="0"/>
                    </a:p>
                  </a:txBody>
                  <a:tcPr/>
                </a:tc>
                <a:tc>
                  <a:txBody>
                    <a:bodyPr/>
                    <a:lstStyle/>
                    <a:p>
                      <a:r>
                        <a:rPr lang="en-US" dirty="0" smtClean="0"/>
                        <a:t>0.19</a:t>
                      </a:r>
                      <a:endParaRPr lang="en-US" dirty="0"/>
                    </a:p>
                  </a:txBody>
                  <a:tcPr/>
                </a:tc>
              </a:tr>
              <a:tr h="370840">
                <a:tc>
                  <a:txBody>
                    <a:bodyPr/>
                    <a:lstStyle/>
                    <a:p>
                      <a:r>
                        <a:rPr lang="en-US" dirty="0" smtClean="0"/>
                        <a:t>1500</a:t>
                      </a:r>
                      <a:endParaRPr lang="en-US" dirty="0"/>
                    </a:p>
                  </a:txBody>
                  <a:tcPr/>
                </a:tc>
                <a:tc>
                  <a:txBody>
                    <a:bodyPr/>
                    <a:lstStyle/>
                    <a:p>
                      <a:r>
                        <a:rPr lang="en-US" dirty="0" smtClean="0"/>
                        <a:t>0.64</a:t>
                      </a:r>
                      <a:endParaRPr lang="en-US" dirty="0"/>
                    </a:p>
                  </a:txBody>
                  <a:tcPr/>
                </a:tc>
              </a:tr>
              <a:tr h="370840">
                <a:tc>
                  <a:txBody>
                    <a:bodyPr/>
                    <a:lstStyle/>
                    <a:p>
                      <a:r>
                        <a:rPr lang="en-US" dirty="0" smtClean="0"/>
                        <a:t>2000</a:t>
                      </a:r>
                      <a:endParaRPr lang="en-US" dirty="0"/>
                    </a:p>
                  </a:txBody>
                  <a:tcPr/>
                </a:tc>
                <a:tc>
                  <a:txBody>
                    <a:bodyPr/>
                    <a:lstStyle/>
                    <a:p>
                      <a:r>
                        <a:rPr lang="en-US" dirty="0" smtClean="0"/>
                        <a:t>0.87</a:t>
                      </a:r>
                      <a:endParaRPr lang="en-US" dirty="0"/>
                    </a:p>
                  </a:txBody>
                  <a:tcPr/>
                </a:tc>
              </a:tr>
              <a:tr h="370840">
                <a:tc>
                  <a:txBody>
                    <a:bodyPr/>
                    <a:lstStyle/>
                    <a:p>
                      <a:r>
                        <a:rPr lang="en-US" dirty="0" smtClean="0"/>
                        <a:t>2500</a:t>
                      </a:r>
                      <a:endParaRPr lang="en-US" dirty="0"/>
                    </a:p>
                  </a:txBody>
                  <a:tcPr/>
                </a:tc>
                <a:tc>
                  <a:txBody>
                    <a:bodyPr/>
                    <a:lstStyle/>
                    <a:p>
                      <a:r>
                        <a:rPr lang="en-US" dirty="0" smtClean="0"/>
                        <a:t>0.96</a:t>
                      </a:r>
                      <a:endParaRPr lang="en-US" dirty="0"/>
                    </a:p>
                  </a:txBody>
                  <a:tcPr/>
                </a:tc>
              </a:tr>
              <a:tr h="370840">
                <a:tc>
                  <a:txBody>
                    <a:bodyPr/>
                    <a:lstStyle/>
                    <a:p>
                      <a:r>
                        <a:rPr lang="en-US" dirty="0" smtClean="0"/>
                        <a:t>2856</a:t>
                      </a:r>
                      <a:endParaRPr lang="en-US" dirty="0"/>
                    </a:p>
                  </a:txBody>
                  <a:tcPr/>
                </a:tc>
                <a:tc>
                  <a:txBody>
                    <a:bodyPr/>
                    <a:lstStyle/>
                    <a:p>
                      <a:r>
                        <a:rPr lang="en-US" dirty="0" smtClean="0"/>
                        <a:t>0.98</a:t>
                      </a:r>
                      <a:endParaRPr lang="en-US" dirty="0"/>
                    </a:p>
                  </a:txBody>
                  <a:tcPr/>
                </a:tc>
              </a:tr>
              <a:tr h="370840">
                <a:tc>
                  <a:txBody>
                    <a:bodyPr/>
                    <a:lstStyle/>
                    <a:p>
                      <a:r>
                        <a:rPr lang="en-US" dirty="0" smtClean="0"/>
                        <a:t>3000</a:t>
                      </a:r>
                      <a:endParaRPr lang="en-US" dirty="0"/>
                    </a:p>
                  </a:txBody>
                  <a:tcPr/>
                </a:tc>
                <a:tc>
                  <a:txBody>
                    <a:bodyPr/>
                    <a:lstStyle/>
                    <a:p>
                      <a:r>
                        <a:rPr lang="en-US" dirty="0" smtClean="0"/>
                        <a:t>0.99</a:t>
                      </a:r>
                      <a:endParaRPr lang="en-US" dirty="0"/>
                    </a:p>
                  </a:txBody>
                  <a:tcPr/>
                </a:tc>
              </a:tr>
              <a:tr h="370840">
                <a:tc>
                  <a:txBody>
                    <a:bodyPr/>
                    <a:lstStyle/>
                    <a:p>
                      <a:r>
                        <a:rPr lang="en-US" dirty="0" smtClean="0"/>
                        <a:t>3500 and</a:t>
                      </a:r>
                      <a:r>
                        <a:rPr lang="en-US" baseline="0" dirty="0" smtClean="0"/>
                        <a:t> up</a:t>
                      </a:r>
                      <a:endParaRPr lang="en-US" dirty="0"/>
                    </a:p>
                  </a:txBody>
                  <a:tcPr/>
                </a:tc>
                <a:tc>
                  <a:txBody>
                    <a:bodyPr/>
                    <a:lstStyle/>
                    <a:p>
                      <a:r>
                        <a:rPr lang="en-US" dirty="0" smtClean="0"/>
                        <a:t>1.00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 of the CQS</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916546" y="1935163"/>
            <a:ext cx="7310908"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Rendering.png"/>
          <p:cNvPicPr>
            <a:picLocks noChangeAspect="1"/>
          </p:cNvPicPr>
          <p:nvPr/>
        </p:nvPicPr>
        <p:blipFill>
          <a:blip r:embed="rId3" cstate="print"/>
          <a:stretch>
            <a:fillRect/>
          </a:stretch>
        </p:blipFill>
        <p:spPr>
          <a:xfrm>
            <a:off x="6419470" y="5038471"/>
            <a:ext cx="2724530" cy="1819529"/>
          </a:xfrm>
          <a:prstGeom prst="rect">
            <a:avLst/>
          </a:prstGeom>
        </p:spPr>
      </p:pic>
      <p:sp>
        <p:nvSpPr>
          <p:cNvPr id="2" name="Title 1"/>
          <p:cNvSpPr>
            <a:spLocks noGrp="1"/>
          </p:cNvSpPr>
          <p:nvPr>
            <p:ph type="title"/>
          </p:nvPr>
        </p:nvSpPr>
        <p:spPr/>
        <p:txBody>
          <a:bodyPr/>
          <a:lstStyle/>
          <a:p>
            <a:r>
              <a:rPr lang="en-US" dirty="0" smtClean="0"/>
              <a:t>Evaluation room at NIST</a:t>
            </a:r>
            <a:endParaRPr lang="en-US" dirty="0"/>
          </a:p>
        </p:txBody>
      </p:sp>
      <p:pic>
        <p:nvPicPr>
          <p:cNvPr id="5" name="Content Placeholder 4" descr="ColorRendering.png"/>
          <p:cNvPicPr>
            <a:picLocks noGrp="1" noChangeAspect="1"/>
          </p:cNvPicPr>
          <p:nvPr>
            <p:ph idx="1"/>
          </p:nvPr>
        </p:nvPicPr>
        <p:blipFill>
          <a:blip r:embed="rId4" cstate="print"/>
          <a:stretch>
            <a:fillRect/>
          </a:stretch>
        </p:blipFill>
        <p:spPr>
          <a:xfrm>
            <a:off x="1957016" y="1935163"/>
            <a:ext cx="5229967"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7" name="Picture 6" descr="ColorRendering.png"/>
          <p:cNvPicPr>
            <a:picLocks noChangeAspect="1"/>
          </p:cNvPicPr>
          <p:nvPr/>
        </p:nvPicPr>
        <p:blipFill>
          <a:blip r:embed="rId5" cstate="print"/>
          <a:stretch>
            <a:fillRect/>
          </a:stretch>
        </p:blipFill>
        <p:spPr>
          <a:xfrm>
            <a:off x="6971997" y="1600200"/>
            <a:ext cx="2172003" cy="1571844"/>
          </a:xfrm>
          <a:prstGeom prst="rect">
            <a:avLst/>
          </a:prstGeom>
        </p:spPr>
      </p:pic>
      <p:cxnSp>
        <p:nvCxnSpPr>
          <p:cNvPr id="9" name="Straight Arrow Connector 8"/>
          <p:cNvCxnSpPr>
            <a:stCxn id="7" idx="1"/>
          </p:cNvCxnSpPr>
          <p:nvPr/>
        </p:nvCxnSpPr>
        <p:spPr>
          <a:xfrm flipH="1" flipV="1">
            <a:off x="5410200" y="2209800"/>
            <a:ext cx="1561797" cy="176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8057999" y="3172044"/>
            <a:ext cx="19201" cy="2085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spectra</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629307" y="1935163"/>
            <a:ext cx="7885386"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Room evaluation</a:t>
            </a:r>
            <a:endParaRPr lang="en-US" dirty="0"/>
          </a:p>
        </p:txBody>
      </p:sp>
      <p:pic>
        <p:nvPicPr>
          <p:cNvPr id="5" name="Content Placeholder 4" descr="ColorRendering.png"/>
          <p:cNvPicPr>
            <a:picLocks noGrp="1" noChangeAspect="1"/>
          </p:cNvPicPr>
          <p:nvPr>
            <p:ph idx="1"/>
          </p:nvPr>
        </p:nvPicPr>
        <p:blipFill>
          <a:blip r:embed="rId2" cstate="print"/>
          <a:stretch>
            <a:fillRect/>
          </a:stretch>
        </p:blipFill>
        <p:spPr>
          <a:xfrm>
            <a:off x="502626" y="1935163"/>
            <a:ext cx="8138748"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Skin evaluation</a:t>
            </a:r>
            <a:endParaRPr lang="en-US" dirty="0"/>
          </a:p>
        </p:txBody>
      </p:sp>
      <p:pic>
        <p:nvPicPr>
          <p:cNvPr id="5" name="Content Placeholder 4" descr="ColorRendering.png"/>
          <p:cNvPicPr>
            <a:picLocks noGrp="1" noChangeAspect="1"/>
          </p:cNvPicPr>
          <p:nvPr>
            <p:ph idx="1"/>
          </p:nvPr>
        </p:nvPicPr>
        <p:blipFill>
          <a:blip r:embed="rId2" cstate="print"/>
          <a:stretch>
            <a:fillRect/>
          </a:stretch>
        </p:blipFill>
        <p:spPr>
          <a:xfrm>
            <a:off x="661139" y="1935163"/>
            <a:ext cx="7821722"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CQS available</a:t>
            </a:r>
            <a:endParaRPr lang="en-US" dirty="0"/>
          </a:p>
        </p:txBody>
      </p:sp>
      <p:sp>
        <p:nvSpPr>
          <p:cNvPr id="3" name="Content Placeholder 2"/>
          <p:cNvSpPr>
            <a:spLocks noGrp="1"/>
          </p:cNvSpPr>
          <p:nvPr>
            <p:ph idx="1"/>
          </p:nvPr>
        </p:nvSpPr>
        <p:spPr/>
        <p:txBody>
          <a:bodyPr/>
          <a:lstStyle/>
          <a:p>
            <a:r>
              <a:rPr lang="en-US" dirty="0" smtClean="0"/>
              <a:t>The CQS v9.0 will from mid Feb be an addition to </a:t>
            </a:r>
            <a:r>
              <a:rPr lang="en-US" dirty="0" err="1" smtClean="0"/>
              <a:t>OliNo</a:t>
            </a:r>
            <a:r>
              <a:rPr lang="en-US" dirty="0" smtClean="0"/>
              <a:t> lamp measurements</a:t>
            </a:r>
          </a:p>
          <a:p>
            <a:r>
              <a:rPr lang="en-US" dirty="0" smtClean="0"/>
              <a:t>Some changes may occur as the metric is not adopted yet (scaling factor)?</a:t>
            </a:r>
          </a:p>
          <a:p>
            <a:r>
              <a:rPr lang="en-US" dirty="0" smtClean="0"/>
              <a:t>The metric has many improved elements over the CRI</a:t>
            </a:r>
          </a:p>
          <a:p>
            <a:endParaRPr lang="en-US" dirty="0" smtClean="0"/>
          </a:p>
          <a:p>
            <a:pPr>
              <a:buNone/>
            </a:pPr>
            <a:r>
              <a:rPr lang="en-US" dirty="0" smtClean="0"/>
              <a:t>                           More Info: www.OliNo.org</a:t>
            </a:r>
          </a:p>
          <a:p>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Rendering</a:t>
            </a:r>
            <a:endParaRPr lang="en-US" dirty="0"/>
          </a:p>
        </p:txBody>
      </p:sp>
      <p:pic>
        <p:nvPicPr>
          <p:cNvPr id="6" name="Content Placeholder 5" descr="Untitled-2.png"/>
          <p:cNvPicPr>
            <a:picLocks noGrp="1" noChangeAspect="1"/>
          </p:cNvPicPr>
          <p:nvPr>
            <p:ph idx="1"/>
          </p:nvPr>
        </p:nvPicPr>
        <p:blipFill>
          <a:blip r:embed="rId3" cstate="print"/>
          <a:stretch>
            <a:fillRect/>
          </a:stretch>
        </p:blipFill>
        <p:spPr>
          <a:xfrm>
            <a:off x="1356584" y="1935163"/>
            <a:ext cx="6430832"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color rendering costs lm/W</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775923" y="1935163"/>
            <a:ext cx="7592153"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rendering index (CRI)</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724384" y="1935163"/>
            <a:ext cx="7695232"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color differences</a:t>
            </a:r>
            <a:endParaRPr lang="en-US" dirty="0"/>
          </a:p>
        </p:txBody>
      </p:sp>
      <p:pic>
        <p:nvPicPr>
          <p:cNvPr id="5" name="Content Placeholder 4" descr="ColorRendering.png"/>
          <p:cNvPicPr>
            <a:picLocks noGrp="1" noChangeAspect="1"/>
          </p:cNvPicPr>
          <p:nvPr>
            <p:ph idx="1"/>
          </p:nvPr>
        </p:nvPicPr>
        <p:blipFill>
          <a:blip r:embed="rId3" cstate="print"/>
          <a:stretch>
            <a:fillRect/>
          </a:stretch>
        </p:blipFill>
        <p:spPr>
          <a:xfrm>
            <a:off x="1255170" y="1935163"/>
            <a:ext cx="6633660" cy="4389437"/>
          </a:xfrm>
        </p:spPr>
      </p:pic>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spaces for meas. difference</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sp>
        <p:nvSpPr>
          <p:cNvPr id="6" name="TextBox 5"/>
          <p:cNvSpPr txBox="1"/>
          <p:nvPr/>
        </p:nvSpPr>
        <p:spPr>
          <a:xfrm>
            <a:off x="762000" y="2133600"/>
            <a:ext cx="7850098" cy="369332"/>
          </a:xfrm>
          <a:prstGeom prst="rect">
            <a:avLst/>
          </a:prstGeom>
          <a:noFill/>
        </p:spPr>
        <p:txBody>
          <a:bodyPr wrap="none" rtlCol="0">
            <a:spAutoFit/>
          </a:bodyPr>
          <a:lstStyle/>
          <a:p>
            <a:r>
              <a:rPr lang="en-US" dirty="0" smtClean="0"/>
              <a:t>15 reflective CQS samples in CIE 1976 L*a*b* and CIE 1964 W*U*V* color spaces</a:t>
            </a:r>
            <a:endParaRPr lang="en-US" dirty="0"/>
          </a:p>
        </p:txBody>
      </p:sp>
      <p:sp>
        <p:nvSpPr>
          <p:cNvPr id="7" name="TextBox 6"/>
          <p:cNvSpPr txBox="1"/>
          <p:nvPr/>
        </p:nvSpPr>
        <p:spPr>
          <a:xfrm>
            <a:off x="762000" y="5715000"/>
            <a:ext cx="8153400" cy="646331"/>
          </a:xfrm>
          <a:prstGeom prst="rect">
            <a:avLst/>
          </a:prstGeom>
          <a:noFill/>
        </p:spPr>
        <p:txBody>
          <a:bodyPr wrap="square" rtlCol="0">
            <a:spAutoFit/>
          </a:bodyPr>
          <a:lstStyle/>
          <a:p>
            <a:r>
              <a:rPr lang="en-US" dirty="0" smtClean="0"/>
              <a:t>CIE 1964: color differences extremely exaggerated in red and suppressed in yellow and blue regions.</a:t>
            </a:r>
            <a:endParaRPr lang="en-US" dirty="0"/>
          </a:p>
        </p:txBody>
      </p:sp>
      <p:pic>
        <p:nvPicPr>
          <p:cNvPr id="9" name="Content Placeholder 8" descr="ColorRendering.png"/>
          <p:cNvPicPr>
            <a:picLocks noGrp="1" noChangeAspect="1"/>
          </p:cNvPicPr>
          <p:nvPr>
            <p:ph idx="1"/>
          </p:nvPr>
        </p:nvPicPr>
        <p:blipFill>
          <a:blip r:embed="rId3" cstate="print"/>
          <a:stretch>
            <a:fillRect/>
          </a:stretch>
        </p:blipFill>
        <p:spPr>
          <a:xfrm>
            <a:off x="457200" y="2437648"/>
            <a:ext cx="8229600" cy="338446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rendering index (CRI)</a:t>
            </a:r>
            <a:endParaRPr lang="en-US" dirty="0"/>
          </a:p>
        </p:txBody>
      </p:sp>
      <p:sp>
        <p:nvSpPr>
          <p:cNvPr id="3" name="Content Placeholder 2"/>
          <p:cNvSpPr>
            <a:spLocks noGrp="1"/>
          </p:cNvSpPr>
          <p:nvPr>
            <p:ph idx="1"/>
          </p:nvPr>
        </p:nvSpPr>
        <p:spPr/>
        <p:txBody>
          <a:bodyPr>
            <a:normAutofit lnSpcReduction="10000"/>
          </a:bodyPr>
          <a:lstStyle/>
          <a:p>
            <a:r>
              <a:rPr lang="en-US" dirty="0" smtClean="0"/>
              <a:t>The CRI was designed to evaluate fluorescent lamps</a:t>
            </a:r>
          </a:p>
          <a:p>
            <a:r>
              <a:rPr lang="en-US" dirty="0" smtClean="0"/>
              <a:t>The CRI was intended to measure the ‘naturalness’ of objects’ colors, not preference</a:t>
            </a:r>
          </a:p>
          <a:p>
            <a:r>
              <a:rPr lang="en-US" dirty="0" smtClean="0"/>
              <a:t>Reflective samples (1st eight) chosen to represent “average” saturation of objects, not fully saturated</a:t>
            </a:r>
          </a:p>
          <a:p>
            <a:r>
              <a:rPr lang="en-US" dirty="0" smtClean="0"/>
              <a:t>Has had no substantive changes in 35 years</a:t>
            </a:r>
          </a:p>
          <a:p>
            <a:pPr lvl="1"/>
            <a:r>
              <a:rPr lang="en-US" dirty="0" smtClean="0"/>
              <a:t>Narrowband LED spectra showed the characterizing limits of CRI</a:t>
            </a:r>
          </a:p>
          <a:p>
            <a:pPr lvl="1"/>
            <a:r>
              <a:rPr lang="en-US" dirty="0" smtClean="0"/>
              <a:t>LEDs’ CRI result does not correspond to its: 1) level of being  visually appealing, 2) naturalness, 3) ability to discriminate between colors</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 CRI</a:t>
            </a:r>
            <a:endParaRPr lang="en-US" dirty="0"/>
          </a:p>
        </p:txBody>
      </p:sp>
      <p:sp>
        <p:nvSpPr>
          <p:cNvPr id="4" name="Footer Placeholder 3"/>
          <p:cNvSpPr>
            <a:spLocks noGrp="1"/>
          </p:cNvSpPr>
          <p:nvPr>
            <p:ph type="ftr" sz="quarter" idx="11"/>
          </p:nvPr>
        </p:nvSpPr>
        <p:spPr/>
        <p:txBody>
          <a:bodyPr/>
          <a:lstStyle/>
          <a:p>
            <a:r>
              <a:rPr lang="nl-NL" smtClean="0"/>
              <a:t>Marcel van der Steen, www.OliNo.org</a:t>
            </a:r>
            <a:endParaRPr lang="en-US"/>
          </a:p>
        </p:txBody>
      </p:sp>
      <p:pic>
        <p:nvPicPr>
          <p:cNvPr id="7" name="Content Placeholder 6" descr="ColorRendering.png"/>
          <p:cNvPicPr>
            <a:picLocks noGrp="1" noChangeAspect="1"/>
          </p:cNvPicPr>
          <p:nvPr>
            <p:ph idx="1"/>
          </p:nvPr>
        </p:nvPicPr>
        <p:blipFill>
          <a:blip r:embed="rId3" cstate="print"/>
          <a:stretch>
            <a:fillRect/>
          </a:stretch>
        </p:blipFill>
        <p:spPr>
          <a:xfrm>
            <a:off x="1011982" y="1935163"/>
            <a:ext cx="7120036" cy="438943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1234</TotalTime>
  <Words>2180</Words>
  <Application>Microsoft Office PowerPoint</Application>
  <PresentationFormat>On-screen Show (4:3)</PresentationFormat>
  <Paragraphs>178</Paragraphs>
  <Slides>29</Slides>
  <Notes>26</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Color Quality Scale</vt:lpstr>
      <vt:lpstr>Materials used</vt:lpstr>
      <vt:lpstr>Color Rendering</vt:lpstr>
      <vt:lpstr>Good color rendering costs lm/W</vt:lpstr>
      <vt:lpstr>Color rendering index (CRI)</vt:lpstr>
      <vt:lpstr>Measuring color differences</vt:lpstr>
      <vt:lpstr>Color spaces for meas. difference</vt:lpstr>
      <vt:lpstr>Color rendering index (CRI)</vt:lpstr>
      <vt:lpstr>Problems with the CRI</vt:lpstr>
      <vt:lpstr>Saturation and Naturalness</vt:lpstr>
      <vt:lpstr>Problems with the CRI</vt:lpstr>
      <vt:lpstr>Problems with the CRI</vt:lpstr>
      <vt:lpstr>Color quality scale (CQS)</vt:lpstr>
      <vt:lpstr>Color quality scale (CQS)</vt:lpstr>
      <vt:lpstr>Reflective sample set</vt:lpstr>
      <vt:lpstr>Root mean square</vt:lpstr>
      <vt:lpstr>Saturation factor</vt:lpstr>
      <vt:lpstr>Saturation factor since v9.0</vt:lpstr>
      <vt:lpstr>Saturation factor example</vt:lpstr>
      <vt:lpstr>New scaling factor</vt:lpstr>
      <vt:lpstr>Chromatic adaptation (correction)</vt:lpstr>
      <vt:lpstr>Chromatic adaptation</vt:lpstr>
      <vt:lpstr>CCT factor – and removal</vt:lpstr>
      <vt:lpstr>Some results of the CQS</vt:lpstr>
      <vt:lpstr>Evaluation room at NIST</vt:lpstr>
      <vt:lpstr>Experimental spectra</vt:lpstr>
      <vt:lpstr>Results: Room evaluation</vt:lpstr>
      <vt:lpstr>Results: Skin evaluation</vt:lpstr>
      <vt:lpstr>CQS available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Quality Scale</dc:title>
  <dc:creator>mvdsteen</dc:creator>
  <cp:lastModifiedBy>mvdsteen</cp:lastModifiedBy>
  <cp:revision>124</cp:revision>
  <dcterms:created xsi:type="dcterms:W3CDTF">2015-02-09T16:29:53Z</dcterms:created>
  <dcterms:modified xsi:type="dcterms:W3CDTF">2015-02-11T08:49:40Z</dcterms:modified>
</cp:coreProperties>
</file>