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79" r:id="rId4"/>
    <p:sldId id="280" r:id="rId5"/>
    <p:sldId id="281" r:id="rId6"/>
    <p:sldId id="282" r:id="rId7"/>
    <p:sldId id="268" r:id="rId8"/>
    <p:sldId id="278" r:id="rId9"/>
    <p:sldId id="283" r:id="rId10"/>
    <p:sldId id="284" r:id="rId11"/>
    <p:sldId id="267" r:id="rId12"/>
    <p:sldId id="285"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261110-9088-D44B-8ABF-4A2BED8BBCF3}">
          <p14:sldIdLst>
            <p14:sldId id="256"/>
            <p14:sldId id="266"/>
            <p14:sldId id="279"/>
            <p14:sldId id="280"/>
            <p14:sldId id="281"/>
            <p14:sldId id="282"/>
            <p14:sldId id="268"/>
            <p14:sldId id="278"/>
            <p14:sldId id="283"/>
            <p14:sldId id="284"/>
            <p14:sldId id="267"/>
            <p14:sldId id="285"/>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12" y="-1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CAB49-FB54-C740-9A4E-8E009CDA668F}" type="datetimeFigureOut">
              <a:rPr lang="en-US" smtClean="0"/>
              <a:t>25/09/14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13E7E-D9B1-F145-A1E8-2B5EE19E30AB}" type="slidenum">
              <a:rPr lang="en-US" smtClean="0"/>
              <a:t>‹#›</a:t>
            </a:fld>
            <a:endParaRPr lang="en-US"/>
          </a:p>
        </p:txBody>
      </p:sp>
    </p:spTree>
    <p:extLst>
      <p:ext uri="{BB962C8B-B14F-4D97-AF65-F5344CB8AC3E}">
        <p14:creationId xmlns:p14="http://schemas.microsoft.com/office/powerpoint/2010/main" val="307982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name, work for </a:t>
            </a:r>
            <a:r>
              <a:rPr lang="en-US" baseline="0" dirty="0" err="1" smtClean="0"/>
              <a:t>OliNo</a:t>
            </a:r>
            <a:endParaRPr lang="en-US" baseline="0" dirty="0" smtClean="0"/>
          </a:p>
          <a:p>
            <a:r>
              <a:rPr lang="en-US" baseline="0" dirty="0" smtClean="0"/>
              <a:t>I will talk a bit about </a:t>
            </a:r>
            <a:r>
              <a:rPr lang="en-US" baseline="0" dirty="0" err="1" smtClean="0"/>
              <a:t>OliNo</a:t>
            </a:r>
            <a:endParaRPr lang="en-US" baseline="0" dirty="0" smtClean="0"/>
          </a:p>
          <a:p>
            <a:r>
              <a:rPr lang="en-US" baseline="0" dirty="0" smtClean="0"/>
              <a:t>Then the results of our investigations on Lifetime, Flicker and S/P</a:t>
            </a:r>
          </a:p>
          <a:p>
            <a:endParaRPr lang="en-US" dirty="0"/>
          </a:p>
        </p:txBody>
      </p:sp>
      <p:sp>
        <p:nvSpPr>
          <p:cNvPr id="4" name="Slide Number Placeholder 3"/>
          <p:cNvSpPr>
            <a:spLocks noGrp="1"/>
          </p:cNvSpPr>
          <p:nvPr>
            <p:ph type="sldNum" sz="quarter" idx="10"/>
          </p:nvPr>
        </p:nvSpPr>
        <p:spPr/>
        <p:txBody>
          <a:bodyPr/>
          <a:lstStyle/>
          <a:p>
            <a:fld id="{7DA13E7E-D9B1-F145-A1E8-2B5EE19E30AB}" type="slidenum">
              <a:rPr lang="en-US" smtClean="0"/>
              <a:t>1</a:t>
            </a:fld>
            <a:endParaRPr lang="en-US"/>
          </a:p>
        </p:txBody>
      </p:sp>
    </p:spTree>
    <p:extLst>
      <p:ext uri="{BB962C8B-B14F-4D97-AF65-F5344CB8AC3E}">
        <p14:creationId xmlns:p14="http://schemas.microsoft.com/office/powerpoint/2010/main" val="245439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the stroboscopic effect by</a:t>
            </a:r>
            <a:r>
              <a:rPr lang="en-US" baseline="0" dirty="0" smtClean="0"/>
              <a:t> waving fast with your hand and check what you see.</a:t>
            </a:r>
          </a:p>
          <a:p>
            <a:r>
              <a:rPr lang="en-US" baseline="0" dirty="0" smtClean="0"/>
              <a:t>If it is one solid </a:t>
            </a:r>
            <a:r>
              <a:rPr lang="en-US" baseline="0" dirty="0" err="1" smtClean="0"/>
              <a:t>smurred</a:t>
            </a:r>
            <a:r>
              <a:rPr lang="en-US" baseline="0" dirty="0" smtClean="0"/>
              <a:t> image then there is no or little intensity modulation. When you see multiple instances of your hand (see the fingers, thumb, and ring on the picture on the right) then there is a certain intensity variation.</a:t>
            </a:r>
          </a:p>
        </p:txBody>
      </p:sp>
      <p:sp>
        <p:nvSpPr>
          <p:cNvPr id="4" name="Slide Number Placeholder 3"/>
          <p:cNvSpPr>
            <a:spLocks noGrp="1"/>
          </p:cNvSpPr>
          <p:nvPr>
            <p:ph type="sldNum" sz="quarter" idx="10"/>
          </p:nvPr>
        </p:nvSpPr>
        <p:spPr/>
        <p:txBody>
          <a:bodyPr/>
          <a:lstStyle/>
          <a:p>
            <a:fld id="{7DA13E7E-D9B1-F145-A1E8-2B5EE19E30AB}" type="slidenum">
              <a:rPr lang="en-US" smtClean="0"/>
              <a:t>7</a:t>
            </a:fld>
            <a:endParaRPr lang="en-US"/>
          </a:p>
        </p:txBody>
      </p:sp>
    </p:spTree>
    <p:extLst>
      <p:ext uri="{BB962C8B-B14F-4D97-AF65-F5344CB8AC3E}">
        <p14:creationId xmlns:p14="http://schemas.microsoft.com/office/powerpoint/2010/main" val="260678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100 tested and</a:t>
            </a:r>
            <a:r>
              <a:rPr lang="en-US" baseline="0" dirty="0" smtClean="0"/>
              <a:t> reviewed lamps the majority has an modulation depth of &lt; 35 so 24 have a higher modulation depth. Not to be used in a machine room!</a:t>
            </a:r>
            <a:endParaRPr lang="en-US" dirty="0"/>
          </a:p>
        </p:txBody>
      </p:sp>
      <p:sp>
        <p:nvSpPr>
          <p:cNvPr id="4" name="Slide Number Placeholder 3"/>
          <p:cNvSpPr>
            <a:spLocks noGrp="1"/>
          </p:cNvSpPr>
          <p:nvPr>
            <p:ph type="sldNum" sz="quarter" idx="10"/>
          </p:nvPr>
        </p:nvSpPr>
        <p:spPr/>
        <p:txBody>
          <a:bodyPr/>
          <a:lstStyle/>
          <a:p>
            <a:fld id="{7DA13E7E-D9B1-F145-A1E8-2B5EE19E30AB}" type="slidenum">
              <a:rPr lang="en-US" smtClean="0"/>
              <a:t>11</a:t>
            </a:fld>
            <a:endParaRPr lang="en-US"/>
          </a:p>
        </p:txBody>
      </p:sp>
    </p:spTree>
    <p:extLst>
      <p:ext uri="{BB962C8B-B14F-4D97-AF65-F5344CB8AC3E}">
        <p14:creationId xmlns:p14="http://schemas.microsoft.com/office/powerpoint/2010/main" val="303217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x-none"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x-none"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x-none"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x-none"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x-none"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x-none"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25/09/14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25/09/14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25/09/14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x-none"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x-none" dirty="0" smtClean="0"/>
              <a:t>Click to edit Master title style</a:t>
            </a:r>
            <a:endParaRPr dirty="0"/>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25/09/14</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Text Placeholder 2"/>
          <p:cNvSpPr txBox="1">
            <a:spLocks/>
          </p:cNvSpPr>
          <p:nvPr userDrawn="1"/>
        </p:nvSpPr>
        <p:spPr>
          <a:xfrm>
            <a:off x="6796303" y="150364"/>
            <a:ext cx="2347697" cy="494939"/>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err="1" smtClean="0"/>
              <a:t>www.olino.org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www.olino.org/articles/2010/03/09/het-knipperen-van-lampen" TargetMode="External"/><Relationship Id="rId4" Type="http://schemas.openxmlformats.org/officeDocument/2006/relationships/hyperlink" Target="http://www.olino.org/articles/2014/01/30/het-knipperen-van-lampen-wat-is-toelaatbaar" TargetMode="External"/><Relationship Id="rId1" Type="http://schemas.openxmlformats.org/officeDocument/2006/relationships/slideLayout" Target="../slideLayouts/slideLayout2.xml"/><Relationship Id="rId2" Type="http://schemas.openxmlformats.org/officeDocument/2006/relationships/hyperlink" Target="http://www.olino.org/us/articles/2010/04/12/the-flickering-of-light-bul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LED lamps and possible flicker</a:t>
            </a:r>
            <a:endParaRPr lang="en-US" dirty="0"/>
          </a:p>
        </p:txBody>
      </p:sp>
      <p:sp>
        <p:nvSpPr>
          <p:cNvPr id="3" name="Subtitle 2"/>
          <p:cNvSpPr>
            <a:spLocks noGrp="1"/>
          </p:cNvSpPr>
          <p:nvPr>
            <p:ph type="subTitle" idx="1"/>
          </p:nvPr>
        </p:nvSpPr>
        <p:spPr/>
        <p:txBody>
          <a:bodyPr/>
          <a:lstStyle/>
          <a:p>
            <a:r>
              <a:rPr lang="en-US" dirty="0" smtClean="0"/>
              <a:t>Explanations and measurement results</a:t>
            </a:r>
            <a:endParaRPr lang="en-US" dirty="0"/>
          </a:p>
        </p:txBody>
      </p:sp>
      <p:pic>
        <p:nvPicPr>
          <p:cNvPr id="8" name="Picture Placeholder 7" descr="tested_by_olino_transparant.png"/>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16202" b="-16202"/>
          <a:stretch>
            <a:fillRect/>
          </a:stretch>
        </p:blipFill>
        <p:spPr/>
      </p:pic>
    </p:spTree>
    <p:extLst>
      <p:ext uri="{BB962C8B-B14F-4D97-AF65-F5344CB8AC3E}">
        <p14:creationId xmlns:p14="http://schemas.microsoft.com/office/powerpoint/2010/main" val="27935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Flicker at lamps investigation</a:t>
            </a:r>
            <a:endParaRPr lang="en-US" dirty="0"/>
          </a:p>
        </p:txBody>
      </p:sp>
      <p:sp>
        <p:nvSpPr>
          <p:cNvPr id="3" name="Content Placeholder 2"/>
          <p:cNvSpPr>
            <a:spLocks noGrp="1"/>
          </p:cNvSpPr>
          <p:nvPr>
            <p:ph idx="1"/>
          </p:nvPr>
        </p:nvSpPr>
        <p:spPr>
          <a:xfrm>
            <a:off x="712788" y="3012142"/>
            <a:ext cx="4000908" cy="3845858"/>
          </a:xfrm>
        </p:spPr>
        <p:txBody>
          <a:bodyPr>
            <a:normAutofit fontScale="92500"/>
          </a:bodyPr>
          <a:lstStyle/>
          <a:p>
            <a:r>
              <a:rPr lang="en-US" dirty="0" smtClean="0"/>
              <a:t>Amount of eyestrain and nr of headaches were monitored</a:t>
            </a:r>
          </a:p>
          <a:p>
            <a:r>
              <a:rPr lang="en-US" dirty="0" smtClean="0"/>
              <a:t>New light significantly less initial and after change into</a:t>
            </a:r>
          </a:p>
          <a:p>
            <a:r>
              <a:rPr lang="en-US" dirty="0" smtClean="0"/>
              <a:t>More natural light (higher levels in building) less headaches</a:t>
            </a:r>
            <a:endParaRPr lang="en-US" dirty="0"/>
          </a:p>
        </p:txBody>
      </p:sp>
      <p:pic>
        <p:nvPicPr>
          <p:cNvPr id="4" name="Picture 3" descr="Results stud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696" y="2522680"/>
            <a:ext cx="4430304" cy="4335320"/>
          </a:xfrm>
          <a:prstGeom prst="rect">
            <a:avLst/>
          </a:prstGeom>
        </p:spPr>
      </p:pic>
    </p:spTree>
    <p:extLst>
      <p:ext uri="{BB962C8B-B14F-4D97-AF65-F5344CB8AC3E}">
        <p14:creationId xmlns:p14="http://schemas.microsoft.com/office/powerpoint/2010/main" val="3493861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Flicker results</a:t>
            </a:r>
            <a:endParaRPr lang="en-US" dirty="0"/>
          </a:p>
        </p:txBody>
      </p:sp>
      <p:pic>
        <p:nvPicPr>
          <p:cNvPr id="4" name="Picture 3" descr="grafiek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0"/>
            <a:ext cx="9144000" cy="4318000"/>
          </a:xfrm>
          <a:prstGeom prst="rect">
            <a:avLst/>
          </a:prstGeom>
        </p:spPr>
      </p:pic>
      <p:sp>
        <p:nvSpPr>
          <p:cNvPr id="3" name="Content Placeholder 2"/>
          <p:cNvSpPr>
            <a:spLocks noGrp="1"/>
          </p:cNvSpPr>
          <p:nvPr>
            <p:ph idx="1"/>
          </p:nvPr>
        </p:nvSpPr>
        <p:spPr>
          <a:xfrm>
            <a:off x="5119081" y="4582013"/>
            <a:ext cx="3190398" cy="1424370"/>
          </a:xfrm>
        </p:spPr>
        <p:txBody>
          <a:bodyPr>
            <a:normAutofit fontScale="77500" lnSpcReduction="20000"/>
          </a:bodyPr>
          <a:lstStyle/>
          <a:p>
            <a:r>
              <a:rPr lang="en-US" dirty="0" smtClean="0">
                <a:solidFill>
                  <a:srgbClr val="0000FF"/>
                </a:solidFill>
              </a:rPr>
              <a:t>Try to be below 30 – 35 </a:t>
            </a:r>
          </a:p>
          <a:p>
            <a:r>
              <a:rPr lang="en-US" dirty="0" smtClean="0">
                <a:solidFill>
                  <a:srgbClr val="0000FF"/>
                </a:solidFill>
              </a:rPr>
              <a:t>87 % Prof</a:t>
            </a:r>
          </a:p>
          <a:p>
            <a:r>
              <a:rPr lang="en-US" dirty="0" smtClean="0">
                <a:solidFill>
                  <a:srgbClr val="0000FF"/>
                </a:solidFill>
              </a:rPr>
              <a:t> 80 % Consumer</a:t>
            </a:r>
            <a:endParaRPr lang="en-US" dirty="0">
              <a:solidFill>
                <a:srgbClr val="0000FF"/>
              </a:solidFill>
            </a:endParaRPr>
          </a:p>
        </p:txBody>
      </p:sp>
    </p:spTree>
    <p:extLst>
      <p:ext uri="{BB962C8B-B14F-4D97-AF65-F5344CB8AC3E}">
        <p14:creationId xmlns:p14="http://schemas.microsoft.com/office/powerpoint/2010/main" val="41051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Flicker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Fast (100 Hz) variations of light intensity</a:t>
            </a:r>
          </a:p>
          <a:p>
            <a:r>
              <a:rPr lang="en-US" dirty="0" smtClean="0"/>
              <a:t>Due to power supply/driver </a:t>
            </a:r>
            <a:r>
              <a:rPr lang="en-US" dirty="0" smtClean="0">
                <a:sym typeface="Wingdings"/>
              </a:rPr>
              <a:t> varying output</a:t>
            </a:r>
            <a:endParaRPr lang="en-US" dirty="0" smtClean="0"/>
          </a:p>
          <a:p>
            <a:r>
              <a:rPr lang="en-US" dirty="0" smtClean="0"/>
              <a:t>Modulation depth</a:t>
            </a:r>
          </a:p>
          <a:p>
            <a:pPr lvl="1"/>
            <a:r>
              <a:rPr lang="en-US" dirty="0" smtClean="0"/>
              <a:t>=top-top / 2*average</a:t>
            </a:r>
          </a:p>
          <a:p>
            <a:r>
              <a:rPr lang="en-US" dirty="0" smtClean="0"/>
              <a:t>Can lead to headaches</a:t>
            </a:r>
          </a:p>
          <a:p>
            <a:pPr lvl="1"/>
            <a:r>
              <a:rPr lang="en-US" dirty="0" smtClean="0"/>
              <a:t>When </a:t>
            </a:r>
            <a:r>
              <a:rPr lang="en-US" smtClean="0"/>
              <a:t>&gt; 35 </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4558201" y="4109122"/>
            <a:ext cx="4492381" cy="2381300"/>
          </a:xfrm>
          <a:prstGeom prst="rect">
            <a:avLst/>
          </a:prstGeom>
        </p:spPr>
      </p:pic>
    </p:spTree>
    <p:extLst>
      <p:ext uri="{BB962C8B-B14F-4D97-AF65-F5344CB8AC3E}">
        <p14:creationId xmlns:p14="http://schemas.microsoft.com/office/powerpoint/2010/main" val="99692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on </a:t>
            </a:r>
            <a:r>
              <a:rPr lang="en-US" dirty="0" err="1" smtClean="0"/>
              <a:t>OliNo.org</a:t>
            </a:r>
            <a:endParaRPr lang="en-US" dirty="0"/>
          </a:p>
        </p:txBody>
      </p:sp>
      <p:sp>
        <p:nvSpPr>
          <p:cNvPr id="3" name="Content Placeholder 2"/>
          <p:cNvSpPr>
            <a:spLocks noGrp="1"/>
          </p:cNvSpPr>
          <p:nvPr>
            <p:ph idx="1"/>
          </p:nvPr>
        </p:nvSpPr>
        <p:spPr/>
        <p:txBody>
          <a:bodyPr>
            <a:normAutofit/>
          </a:bodyPr>
          <a:lstStyle/>
          <a:p>
            <a:r>
              <a:rPr lang="en-US" dirty="0" smtClean="0"/>
              <a:t>Flickering:</a:t>
            </a:r>
          </a:p>
          <a:p>
            <a:pPr lvl="1"/>
            <a:r>
              <a:rPr lang="en-US" dirty="0">
                <a:hlinkClick r:id="rId2"/>
              </a:rPr>
              <a:t>http://www.olino.org/us/articles/2010/04/12/the-flickering-of-light-</a:t>
            </a:r>
            <a:r>
              <a:rPr lang="en-US" dirty="0" smtClean="0">
                <a:hlinkClick r:id="rId2"/>
              </a:rPr>
              <a:t>bulbs</a:t>
            </a:r>
            <a:endParaRPr lang="en-US" dirty="0" smtClean="0"/>
          </a:p>
          <a:p>
            <a:pPr lvl="1"/>
            <a:r>
              <a:rPr lang="en-US" dirty="0">
                <a:hlinkClick r:id="rId3"/>
              </a:rPr>
              <a:t>http://www.olino.org/articles/2010/03/09/het-knipperen-van-</a:t>
            </a:r>
            <a:r>
              <a:rPr lang="en-US" dirty="0" smtClean="0">
                <a:hlinkClick r:id="rId3"/>
              </a:rPr>
              <a:t>lampen</a:t>
            </a:r>
            <a:endParaRPr lang="en-US" dirty="0" smtClean="0"/>
          </a:p>
          <a:p>
            <a:pPr lvl="1"/>
            <a:r>
              <a:rPr lang="en-US" dirty="0">
                <a:hlinkClick r:id="rId4"/>
              </a:rPr>
              <a:t>http://www.olino.org/articles/2014/01/30/het-knipperen-van-lampen-wat-is-</a:t>
            </a:r>
            <a:r>
              <a:rPr lang="en-US" dirty="0" smtClean="0">
                <a:hlinkClick r:id="rId4"/>
              </a:rPr>
              <a:t>toelaatbaar</a:t>
            </a:r>
            <a:endParaRPr lang="en-US" dirty="0" smtClean="0"/>
          </a:p>
        </p:txBody>
      </p:sp>
    </p:spTree>
    <p:extLst>
      <p:ext uri="{BB962C8B-B14F-4D97-AF65-F5344CB8AC3E}">
        <p14:creationId xmlns:p14="http://schemas.microsoft.com/office/powerpoint/2010/main" val="115425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lamps flicker - </a:t>
            </a:r>
            <a:r>
              <a:rPr lang="en-US" dirty="0" err="1" smtClean="0"/>
              <a:t>init</a:t>
            </a:r>
            <a:endParaRPr lang="en-US" dirty="0"/>
          </a:p>
        </p:txBody>
      </p:sp>
      <p:sp>
        <p:nvSpPr>
          <p:cNvPr id="3" name="Content Placeholder 2"/>
          <p:cNvSpPr>
            <a:spLocks noGrp="1"/>
          </p:cNvSpPr>
          <p:nvPr>
            <p:ph idx="1"/>
          </p:nvPr>
        </p:nvSpPr>
        <p:spPr/>
        <p:txBody>
          <a:bodyPr>
            <a:normAutofit/>
          </a:bodyPr>
          <a:lstStyle/>
          <a:p>
            <a:r>
              <a:rPr lang="en-US" dirty="0" smtClean="0"/>
              <a:t>Article NP in 2009, headaches and led lighting</a:t>
            </a:r>
          </a:p>
          <a:p>
            <a:r>
              <a:rPr lang="en-US" dirty="0" smtClean="0"/>
              <a:t>Fast (100 Hz) variations of light intensity?</a:t>
            </a:r>
          </a:p>
          <a:p>
            <a:r>
              <a:rPr lang="en-US" dirty="0" smtClean="0">
                <a:sym typeface="Wingdings"/>
              </a:rPr>
              <a:t> </a:t>
            </a:r>
            <a:r>
              <a:rPr lang="en-US" dirty="0" smtClean="0"/>
              <a:t>Due to power supply/driver </a:t>
            </a:r>
            <a:r>
              <a:rPr lang="en-US" dirty="0" smtClean="0">
                <a:sym typeface="Wingdings"/>
              </a:rPr>
              <a:t> varying output</a:t>
            </a:r>
            <a:endParaRPr lang="en-US" dirty="0" smtClean="0"/>
          </a:p>
          <a:p>
            <a:r>
              <a:rPr lang="en-US" dirty="0" smtClean="0"/>
              <a:t>What to measure – no norms?</a:t>
            </a:r>
          </a:p>
          <a:p>
            <a:pPr marL="0" indent="0">
              <a:buNone/>
            </a:pPr>
            <a:endParaRPr lang="en-US" dirty="0"/>
          </a:p>
        </p:txBody>
      </p:sp>
    </p:spTree>
    <p:extLst>
      <p:ext uri="{BB962C8B-B14F-4D97-AF65-F5344CB8AC3E}">
        <p14:creationId xmlns:p14="http://schemas.microsoft.com/office/powerpoint/2010/main" val="309758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setup</a:t>
            </a:r>
            <a:endParaRPr lang="en-US" dirty="0"/>
          </a:p>
        </p:txBody>
      </p:sp>
      <p:sp>
        <p:nvSpPr>
          <p:cNvPr id="3" name="Content Placeholder 2"/>
          <p:cNvSpPr>
            <a:spLocks noGrp="1"/>
          </p:cNvSpPr>
          <p:nvPr>
            <p:ph idx="1"/>
          </p:nvPr>
        </p:nvSpPr>
        <p:spPr>
          <a:xfrm>
            <a:off x="4869051" y="2883700"/>
            <a:ext cx="3887520" cy="2027242"/>
          </a:xfrm>
        </p:spPr>
        <p:txBody>
          <a:bodyPr>
            <a:normAutofit/>
          </a:bodyPr>
          <a:lstStyle/>
          <a:p>
            <a:r>
              <a:rPr lang="en-US" dirty="0" smtClean="0"/>
              <a:t>Photo diode</a:t>
            </a:r>
          </a:p>
          <a:p>
            <a:r>
              <a:rPr lang="en-US" dirty="0" smtClean="0"/>
              <a:t>Amplifier</a:t>
            </a:r>
          </a:p>
          <a:p>
            <a:r>
              <a:rPr lang="en-US" dirty="0" smtClean="0"/>
              <a:t>Fast, up to 5000 Hz</a:t>
            </a:r>
          </a:p>
          <a:p>
            <a:pPr marL="0" indent="0">
              <a:buNone/>
            </a:pPr>
            <a:endParaRPr lang="en-US" dirty="0"/>
          </a:p>
        </p:txBody>
      </p:sp>
      <p:pic>
        <p:nvPicPr>
          <p:cNvPr id="5" name="Picture 4"/>
          <p:cNvPicPr>
            <a:picLocks noChangeAspect="1"/>
          </p:cNvPicPr>
          <p:nvPr/>
        </p:nvPicPr>
        <p:blipFill>
          <a:blip r:embed="rId2"/>
          <a:stretch>
            <a:fillRect/>
          </a:stretch>
        </p:blipFill>
        <p:spPr>
          <a:xfrm>
            <a:off x="0" y="2882061"/>
            <a:ext cx="4699423" cy="2588354"/>
          </a:xfrm>
          <a:prstGeom prst="rect">
            <a:avLst/>
          </a:prstGeom>
        </p:spPr>
      </p:pic>
      <p:pic>
        <p:nvPicPr>
          <p:cNvPr id="6" name="Picture 5"/>
          <p:cNvPicPr>
            <a:picLocks noChangeAspect="1"/>
          </p:cNvPicPr>
          <p:nvPr/>
        </p:nvPicPr>
        <p:blipFill>
          <a:blip r:embed="rId3"/>
          <a:stretch>
            <a:fillRect/>
          </a:stretch>
        </p:blipFill>
        <p:spPr>
          <a:xfrm>
            <a:off x="4869050" y="4701034"/>
            <a:ext cx="4274949" cy="2156965"/>
          </a:xfrm>
          <a:prstGeom prst="rect">
            <a:avLst/>
          </a:prstGeom>
        </p:spPr>
      </p:pic>
    </p:spTree>
    <p:extLst>
      <p:ext uri="{BB962C8B-B14F-4D97-AF65-F5344CB8AC3E}">
        <p14:creationId xmlns:p14="http://schemas.microsoft.com/office/powerpoint/2010/main" val="20161503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parameter</a:t>
            </a:r>
            <a:endParaRPr lang="en-US" dirty="0"/>
          </a:p>
        </p:txBody>
      </p:sp>
      <p:sp>
        <p:nvSpPr>
          <p:cNvPr id="3" name="Content Placeholder 2"/>
          <p:cNvSpPr>
            <a:spLocks noGrp="1"/>
          </p:cNvSpPr>
          <p:nvPr>
            <p:ph idx="1"/>
          </p:nvPr>
        </p:nvSpPr>
        <p:spPr>
          <a:xfrm>
            <a:off x="4167459" y="2843565"/>
            <a:ext cx="4828895" cy="2027242"/>
          </a:xfrm>
        </p:spPr>
        <p:txBody>
          <a:bodyPr>
            <a:normAutofit/>
          </a:bodyPr>
          <a:lstStyle/>
          <a:p>
            <a:r>
              <a:rPr lang="en-US" dirty="0" smtClean="0"/>
              <a:t>Fast variations in illuminance</a:t>
            </a:r>
          </a:p>
          <a:p>
            <a:r>
              <a:rPr lang="en-US" dirty="0" smtClean="0"/>
              <a:t>Look for parameter</a:t>
            </a:r>
            <a:endParaRPr lang="en-US" dirty="0"/>
          </a:p>
        </p:txBody>
      </p:sp>
      <p:pic>
        <p:nvPicPr>
          <p:cNvPr id="4" name="Picture 3" descr="flicker_test_flicker_waveforms15IN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32" y="2819400"/>
            <a:ext cx="3925359" cy="2080736"/>
          </a:xfrm>
          <a:prstGeom prst="rect">
            <a:avLst/>
          </a:prstGeom>
        </p:spPr>
      </p:pic>
      <p:pic>
        <p:nvPicPr>
          <p:cNvPr id="7" name="Picture 6" descr="flicker_test_flicker_waveforms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692" y="4157634"/>
            <a:ext cx="5094308" cy="2700366"/>
          </a:xfrm>
          <a:prstGeom prst="rect">
            <a:avLst/>
          </a:prstGeom>
        </p:spPr>
      </p:pic>
      <p:sp>
        <p:nvSpPr>
          <p:cNvPr id="8" name="Content Placeholder 2"/>
          <p:cNvSpPr txBox="1">
            <a:spLocks/>
          </p:cNvSpPr>
          <p:nvPr/>
        </p:nvSpPr>
        <p:spPr>
          <a:xfrm>
            <a:off x="314571" y="5882142"/>
            <a:ext cx="3735120" cy="902594"/>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4"/>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4"/>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4"/>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4"/>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4"/>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4"/>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4"/>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4"/>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4"/>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r>
              <a:rPr lang="en-US" dirty="0" smtClean="0"/>
              <a:t>Modulation index in %</a:t>
            </a:r>
            <a:endParaRPr lang="en-US" dirty="0"/>
          </a:p>
        </p:txBody>
      </p:sp>
    </p:spTree>
    <p:extLst>
      <p:ext uri="{BB962C8B-B14F-4D97-AF65-F5344CB8AC3E}">
        <p14:creationId xmlns:p14="http://schemas.microsoft.com/office/powerpoint/2010/main" val="1377427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L_VSA_Flicker_waveform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616" y="4451784"/>
            <a:ext cx="4539384" cy="2406215"/>
          </a:xfrm>
          <a:prstGeom prst="rect">
            <a:avLst/>
          </a:prstGeom>
        </p:spPr>
      </p:pic>
      <p:sp>
        <p:nvSpPr>
          <p:cNvPr id="2" name="Title 1"/>
          <p:cNvSpPr>
            <a:spLocks noGrp="1"/>
          </p:cNvSpPr>
          <p:nvPr>
            <p:ph type="title"/>
          </p:nvPr>
        </p:nvSpPr>
        <p:spPr/>
        <p:txBody>
          <a:bodyPr/>
          <a:lstStyle/>
          <a:p>
            <a:r>
              <a:rPr lang="en-US" dirty="0" smtClean="0"/>
              <a:t>Measurement results</a:t>
            </a:r>
            <a:endParaRPr lang="en-US" dirty="0"/>
          </a:p>
        </p:txBody>
      </p:sp>
      <p:pic>
        <p:nvPicPr>
          <p:cNvPr id="4" name="Picture 3"/>
          <p:cNvPicPr>
            <a:picLocks noChangeAspect="1"/>
          </p:cNvPicPr>
          <p:nvPr/>
        </p:nvPicPr>
        <p:blipFill>
          <a:blip r:embed="rId3"/>
          <a:stretch>
            <a:fillRect/>
          </a:stretch>
        </p:blipFill>
        <p:spPr>
          <a:xfrm>
            <a:off x="35283" y="2419416"/>
            <a:ext cx="4285144" cy="2271449"/>
          </a:xfrm>
          <a:prstGeom prst="rect">
            <a:avLst/>
          </a:prstGeom>
        </p:spPr>
      </p:pic>
      <p:pic>
        <p:nvPicPr>
          <p:cNvPr id="7" name="Picture 6"/>
          <p:cNvPicPr>
            <a:picLocks noChangeAspect="1"/>
          </p:cNvPicPr>
          <p:nvPr/>
        </p:nvPicPr>
        <p:blipFill>
          <a:blip r:embed="rId4"/>
          <a:stretch>
            <a:fillRect/>
          </a:stretch>
        </p:blipFill>
        <p:spPr>
          <a:xfrm>
            <a:off x="2895960" y="3647222"/>
            <a:ext cx="1295039" cy="839617"/>
          </a:xfrm>
          <a:prstGeom prst="rect">
            <a:avLst/>
          </a:prstGeom>
        </p:spPr>
      </p:pic>
      <p:sp>
        <p:nvSpPr>
          <p:cNvPr id="8" name="Content Placeholder 2"/>
          <p:cNvSpPr txBox="1">
            <a:spLocks/>
          </p:cNvSpPr>
          <p:nvPr/>
        </p:nvSpPr>
        <p:spPr>
          <a:xfrm>
            <a:off x="289354" y="4112584"/>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22%</a:t>
            </a:r>
            <a:endParaRPr lang="en-US" dirty="0">
              <a:solidFill>
                <a:srgbClr val="FF0000"/>
              </a:solidFill>
            </a:endParaRPr>
          </a:p>
        </p:txBody>
      </p:sp>
      <p:pic>
        <p:nvPicPr>
          <p:cNvPr id="10" name="Picture 9"/>
          <p:cNvPicPr>
            <a:picLocks noChangeAspect="1"/>
          </p:cNvPicPr>
          <p:nvPr/>
        </p:nvPicPr>
        <p:blipFill>
          <a:blip r:embed="rId6"/>
          <a:stretch>
            <a:fillRect/>
          </a:stretch>
        </p:blipFill>
        <p:spPr>
          <a:xfrm>
            <a:off x="35283" y="4567062"/>
            <a:ext cx="4321910" cy="2290938"/>
          </a:xfrm>
          <a:prstGeom prst="rect">
            <a:avLst/>
          </a:prstGeom>
        </p:spPr>
      </p:pic>
      <p:pic>
        <p:nvPicPr>
          <p:cNvPr id="11" name="Picture 10"/>
          <p:cNvPicPr>
            <a:picLocks noChangeAspect="1"/>
          </p:cNvPicPr>
          <p:nvPr/>
        </p:nvPicPr>
        <p:blipFill>
          <a:blip r:embed="rId7"/>
          <a:stretch>
            <a:fillRect/>
          </a:stretch>
        </p:blipFill>
        <p:spPr>
          <a:xfrm>
            <a:off x="3055816" y="5561037"/>
            <a:ext cx="1135183" cy="1021665"/>
          </a:xfrm>
          <a:prstGeom prst="rect">
            <a:avLst/>
          </a:prstGeom>
        </p:spPr>
      </p:pic>
      <p:sp>
        <p:nvSpPr>
          <p:cNvPr id="12" name="Content Placeholder 2"/>
          <p:cNvSpPr txBox="1">
            <a:spLocks/>
          </p:cNvSpPr>
          <p:nvPr/>
        </p:nvSpPr>
        <p:spPr>
          <a:xfrm>
            <a:off x="289354" y="6257619"/>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9%</a:t>
            </a:r>
            <a:endParaRPr lang="en-US" dirty="0">
              <a:solidFill>
                <a:srgbClr val="FF0000"/>
              </a:solidFill>
            </a:endParaRPr>
          </a:p>
        </p:txBody>
      </p:sp>
      <p:pic>
        <p:nvPicPr>
          <p:cNvPr id="14" name="Picture 13"/>
          <p:cNvPicPr>
            <a:picLocks noChangeAspect="1"/>
          </p:cNvPicPr>
          <p:nvPr/>
        </p:nvPicPr>
        <p:blipFill>
          <a:blip r:embed="rId8"/>
          <a:stretch>
            <a:fillRect/>
          </a:stretch>
        </p:blipFill>
        <p:spPr>
          <a:xfrm>
            <a:off x="4604616" y="2419416"/>
            <a:ext cx="4352158" cy="2306971"/>
          </a:xfrm>
          <a:prstGeom prst="rect">
            <a:avLst/>
          </a:prstGeom>
        </p:spPr>
      </p:pic>
      <p:pic>
        <p:nvPicPr>
          <p:cNvPr id="15" name="Picture 14"/>
          <p:cNvPicPr>
            <a:picLocks noChangeAspect="1"/>
          </p:cNvPicPr>
          <p:nvPr/>
        </p:nvPicPr>
        <p:blipFill>
          <a:blip r:embed="rId9"/>
          <a:stretch>
            <a:fillRect/>
          </a:stretch>
        </p:blipFill>
        <p:spPr>
          <a:xfrm>
            <a:off x="7344330" y="3684319"/>
            <a:ext cx="1455071" cy="882743"/>
          </a:xfrm>
          <a:prstGeom prst="rect">
            <a:avLst/>
          </a:prstGeom>
        </p:spPr>
      </p:pic>
      <p:sp>
        <p:nvSpPr>
          <p:cNvPr id="16" name="Content Placeholder 2"/>
          <p:cNvSpPr txBox="1">
            <a:spLocks/>
          </p:cNvSpPr>
          <p:nvPr/>
        </p:nvSpPr>
        <p:spPr>
          <a:xfrm>
            <a:off x="4863019" y="4148106"/>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22%</a:t>
            </a:r>
            <a:endParaRPr lang="en-US" dirty="0">
              <a:solidFill>
                <a:srgbClr val="FF0000"/>
              </a:solidFill>
            </a:endParaRPr>
          </a:p>
        </p:txBody>
      </p:sp>
      <p:sp>
        <p:nvSpPr>
          <p:cNvPr id="17" name="Content Placeholder 2"/>
          <p:cNvSpPr txBox="1">
            <a:spLocks/>
          </p:cNvSpPr>
          <p:nvPr/>
        </p:nvSpPr>
        <p:spPr>
          <a:xfrm>
            <a:off x="5015419" y="6060942"/>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37%</a:t>
            </a:r>
            <a:endParaRPr lang="en-US" dirty="0">
              <a:solidFill>
                <a:srgbClr val="FF0000"/>
              </a:solidFill>
            </a:endParaRPr>
          </a:p>
        </p:txBody>
      </p:sp>
      <p:sp>
        <p:nvSpPr>
          <p:cNvPr id="18" name="Content Placeholder 2"/>
          <p:cNvSpPr txBox="1">
            <a:spLocks/>
          </p:cNvSpPr>
          <p:nvPr/>
        </p:nvSpPr>
        <p:spPr>
          <a:xfrm>
            <a:off x="7021506" y="6056932"/>
            <a:ext cx="1935268"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TL + VSA</a:t>
            </a:r>
            <a:endParaRPr lang="en-US" dirty="0">
              <a:solidFill>
                <a:srgbClr val="FF0000"/>
              </a:solidFill>
            </a:endParaRPr>
          </a:p>
        </p:txBody>
      </p:sp>
    </p:spTree>
    <p:extLst>
      <p:ext uri="{BB962C8B-B14F-4D97-AF65-F5344CB8AC3E}">
        <p14:creationId xmlns:p14="http://schemas.microsoft.com/office/powerpoint/2010/main" val="3723214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0" y="4549076"/>
            <a:ext cx="4355841" cy="2308924"/>
          </a:xfrm>
          <a:prstGeom prst="rect">
            <a:avLst/>
          </a:prstGeom>
        </p:spPr>
      </p:pic>
      <p:pic>
        <p:nvPicPr>
          <p:cNvPr id="9" name="Picture 8"/>
          <p:cNvPicPr>
            <a:picLocks noChangeAspect="1"/>
          </p:cNvPicPr>
          <p:nvPr/>
        </p:nvPicPr>
        <p:blipFill>
          <a:blip r:embed="rId3"/>
          <a:stretch>
            <a:fillRect/>
          </a:stretch>
        </p:blipFill>
        <p:spPr>
          <a:xfrm>
            <a:off x="4815390" y="2450418"/>
            <a:ext cx="4328610" cy="2294489"/>
          </a:xfrm>
          <a:prstGeom prst="rect">
            <a:avLst/>
          </a:prstGeom>
        </p:spPr>
      </p:pic>
      <p:pic>
        <p:nvPicPr>
          <p:cNvPr id="5" name="Picture 4"/>
          <p:cNvPicPr>
            <a:picLocks noChangeAspect="1"/>
          </p:cNvPicPr>
          <p:nvPr/>
        </p:nvPicPr>
        <p:blipFill>
          <a:blip r:embed="rId4"/>
          <a:stretch>
            <a:fillRect/>
          </a:stretch>
        </p:blipFill>
        <p:spPr>
          <a:xfrm>
            <a:off x="0" y="2419416"/>
            <a:ext cx="4358583" cy="2310377"/>
          </a:xfrm>
          <a:prstGeom prst="rect">
            <a:avLst/>
          </a:prstGeom>
        </p:spPr>
      </p:pic>
      <p:sp>
        <p:nvSpPr>
          <p:cNvPr id="2" name="Title 1"/>
          <p:cNvSpPr>
            <a:spLocks noGrp="1"/>
          </p:cNvSpPr>
          <p:nvPr>
            <p:ph type="title"/>
          </p:nvPr>
        </p:nvSpPr>
        <p:spPr/>
        <p:txBody>
          <a:bodyPr/>
          <a:lstStyle/>
          <a:p>
            <a:r>
              <a:rPr lang="en-US" dirty="0" smtClean="0"/>
              <a:t>Measurement results</a:t>
            </a:r>
            <a:endParaRPr lang="en-US" dirty="0"/>
          </a:p>
        </p:txBody>
      </p:sp>
      <p:sp>
        <p:nvSpPr>
          <p:cNvPr id="8" name="Content Placeholder 2"/>
          <p:cNvSpPr txBox="1">
            <a:spLocks/>
          </p:cNvSpPr>
          <p:nvPr/>
        </p:nvSpPr>
        <p:spPr>
          <a:xfrm>
            <a:off x="289354" y="4112584"/>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100%</a:t>
            </a:r>
            <a:endParaRPr lang="en-US" dirty="0">
              <a:solidFill>
                <a:srgbClr val="FF0000"/>
              </a:solidFill>
            </a:endParaRPr>
          </a:p>
        </p:txBody>
      </p:sp>
      <p:sp>
        <p:nvSpPr>
          <p:cNvPr id="12" name="Content Placeholder 2"/>
          <p:cNvSpPr txBox="1">
            <a:spLocks/>
          </p:cNvSpPr>
          <p:nvPr/>
        </p:nvSpPr>
        <p:spPr>
          <a:xfrm>
            <a:off x="289354" y="6257619"/>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33%</a:t>
            </a:r>
            <a:endParaRPr lang="en-US" dirty="0">
              <a:solidFill>
                <a:srgbClr val="FF0000"/>
              </a:solidFill>
            </a:endParaRPr>
          </a:p>
        </p:txBody>
      </p:sp>
      <p:sp>
        <p:nvSpPr>
          <p:cNvPr id="16" name="Content Placeholder 2"/>
          <p:cNvSpPr txBox="1">
            <a:spLocks/>
          </p:cNvSpPr>
          <p:nvPr/>
        </p:nvSpPr>
        <p:spPr>
          <a:xfrm>
            <a:off x="5129446" y="4151512"/>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0%</a:t>
            </a:r>
            <a:endParaRPr lang="en-US" dirty="0">
              <a:solidFill>
                <a:srgbClr val="FF0000"/>
              </a:solidFill>
            </a:endParaRPr>
          </a:p>
        </p:txBody>
      </p:sp>
      <p:pic>
        <p:nvPicPr>
          <p:cNvPr id="6" name="Picture 5"/>
          <p:cNvPicPr>
            <a:picLocks noChangeAspect="1"/>
          </p:cNvPicPr>
          <p:nvPr/>
        </p:nvPicPr>
        <p:blipFill>
          <a:blip r:embed="rId6"/>
          <a:stretch>
            <a:fillRect/>
          </a:stretch>
        </p:blipFill>
        <p:spPr>
          <a:xfrm>
            <a:off x="2985662" y="3543494"/>
            <a:ext cx="1126196" cy="925358"/>
          </a:xfrm>
          <a:prstGeom prst="rect">
            <a:avLst/>
          </a:prstGeom>
        </p:spPr>
      </p:pic>
      <p:pic>
        <p:nvPicPr>
          <p:cNvPr id="13" name="Picture 12"/>
          <p:cNvPicPr>
            <a:picLocks noChangeAspect="1"/>
          </p:cNvPicPr>
          <p:nvPr/>
        </p:nvPicPr>
        <p:blipFill>
          <a:blip r:embed="rId7"/>
          <a:stretch>
            <a:fillRect/>
          </a:stretch>
        </p:blipFill>
        <p:spPr>
          <a:xfrm>
            <a:off x="7747532" y="3622370"/>
            <a:ext cx="1186657" cy="846482"/>
          </a:xfrm>
          <a:prstGeom prst="rect">
            <a:avLst/>
          </a:prstGeom>
        </p:spPr>
      </p:pic>
      <p:pic>
        <p:nvPicPr>
          <p:cNvPr id="21" name="Picture 20"/>
          <p:cNvPicPr>
            <a:picLocks noChangeAspect="1"/>
          </p:cNvPicPr>
          <p:nvPr/>
        </p:nvPicPr>
        <p:blipFill>
          <a:blip r:embed="rId8"/>
          <a:stretch>
            <a:fillRect/>
          </a:stretch>
        </p:blipFill>
        <p:spPr>
          <a:xfrm>
            <a:off x="3310837" y="5802843"/>
            <a:ext cx="820522" cy="786647"/>
          </a:xfrm>
          <a:prstGeom prst="rect">
            <a:avLst/>
          </a:prstGeom>
        </p:spPr>
      </p:pic>
      <p:pic>
        <p:nvPicPr>
          <p:cNvPr id="23" name="Picture 22"/>
          <p:cNvPicPr>
            <a:picLocks noChangeAspect="1"/>
          </p:cNvPicPr>
          <p:nvPr/>
        </p:nvPicPr>
        <p:blipFill>
          <a:blip r:embed="rId9"/>
          <a:stretch>
            <a:fillRect/>
          </a:stretch>
        </p:blipFill>
        <p:spPr>
          <a:xfrm>
            <a:off x="4815390" y="4578625"/>
            <a:ext cx="4300096" cy="2279375"/>
          </a:xfrm>
          <a:prstGeom prst="rect">
            <a:avLst/>
          </a:prstGeom>
        </p:spPr>
      </p:pic>
      <p:sp>
        <p:nvSpPr>
          <p:cNvPr id="24" name="Content Placeholder 2"/>
          <p:cNvSpPr txBox="1">
            <a:spLocks/>
          </p:cNvSpPr>
          <p:nvPr/>
        </p:nvSpPr>
        <p:spPr>
          <a:xfrm>
            <a:off x="5104227" y="6257636"/>
            <a:ext cx="1008682" cy="578281"/>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0%</a:t>
            </a:r>
            <a:endParaRPr lang="en-US" dirty="0">
              <a:solidFill>
                <a:srgbClr val="FF0000"/>
              </a:solidFill>
            </a:endParaRPr>
          </a:p>
        </p:txBody>
      </p:sp>
      <p:pic>
        <p:nvPicPr>
          <p:cNvPr id="25" name="Picture 24"/>
          <p:cNvPicPr>
            <a:picLocks noChangeAspect="1"/>
          </p:cNvPicPr>
          <p:nvPr/>
        </p:nvPicPr>
        <p:blipFill>
          <a:blip r:embed="rId8"/>
          <a:stretch>
            <a:fillRect/>
          </a:stretch>
        </p:blipFill>
        <p:spPr>
          <a:xfrm>
            <a:off x="8131429" y="5817440"/>
            <a:ext cx="820522" cy="786647"/>
          </a:xfrm>
          <a:prstGeom prst="rect">
            <a:avLst/>
          </a:prstGeom>
        </p:spPr>
      </p:pic>
      <p:sp>
        <p:nvSpPr>
          <p:cNvPr id="26" name="Content Placeholder 2"/>
          <p:cNvSpPr txBox="1">
            <a:spLocks/>
          </p:cNvSpPr>
          <p:nvPr/>
        </p:nvSpPr>
        <p:spPr>
          <a:xfrm>
            <a:off x="1802377" y="4856608"/>
            <a:ext cx="1008682" cy="57828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12V AC</a:t>
            </a:r>
            <a:endParaRPr lang="en-US" dirty="0">
              <a:solidFill>
                <a:srgbClr val="FF0000"/>
              </a:solidFill>
            </a:endParaRPr>
          </a:p>
        </p:txBody>
      </p:sp>
      <p:sp>
        <p:nvSpPr>
          <p:cNvPr id="27" name="Content Placeholder 2"/>
          <p:cNvSpPr txBox="1">
            <a:spLocks/>
          </p:cNvSpPr>
          <p:nvPr/>
        </p:nvSpPr>
        <p:spPr>
          <a:xfrm>
            <a:off x="6297539" y="4937964"/>
            <a:ext cx="1008682" cy="57828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FF0000"/>
                </a:solidFill>
              </a:rPr>
              <a:t>12V DC</a:t>
            </a:r>
            <a:endParaRPr lang="en-US" dirty="0">
              <a:solidFill>
                <a:srgbClr val="FF0000"/>
              </a:solidFill>
            </a:endParaRPr>
          </a:p>
        </p:txBody>
      </p:sp>
      <p:sp>
        <p:nvSpPr>
          <p:cNvPr id="28" name="Content Placeholder 2"/>
          <p:cNvSpPr txBox="1">
            <a:spLocks/>
          </p:cNvSpPr>
          <p:nvPr/>
        </p:nvSpPr>
        <p:spPr>
          <a:xfrm>
            <a:off x="6138127" y="5820298"/>
            <a:ext cx="1993301" cy="78378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0"/>
              </a:spcBef>
              <a:spcAft>
                <a:spcPts val="2000"/>
              </a:spcAft>
              <a:buFontTx/>
              <a:buBlip>
                <a:blip r:embed="rId5"/>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5"/>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5"/>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5"/>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5"/>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5"/>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buNone/>
            </a:pPr>
            <a:r>
              <a:rPr lang="en-US" dirty="0" smtClean="0">
                <a:solidFill>
                  <a:srgbClr val="0000FF"/>
                </a:solidFill>
              </a:rPr>
              <a:t>Not led but power supply issue</a:t>
            </a:r>
            <a:endParaRPr lang="en-US" dirty="0">
              <a:solidFill>
                <a:srgbClr val="0000FF"/>
              </a:solidFill>
            </a:endParaRPr>
          </a:p>
        </p:txBody>
      </p:sp>
    </p:spTree>
    <p:extLst>
      <p:ext uri="{BB962C8B-B14F-4D97-AF65-F5344CB8AC3E}">
        <p14:creationId xmlns:p14="http://schemas.microsoft.com/office/powerpoint/2010/main" val="6858287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test</a:t>
            </a:r>
            <a:endParaRPr lang="en-US" dirty="0"/>
          </a:p>
        </p:txBody>
      </p:sp>
      <p:sp>
        <p:nvSpPr>
          <p:cNvPr id="3" name="Content Placeholder 2"/>
          <p:cNvSpPr>
            <a:spLocks noGrp="1"/>
          </p:cNvSpPr>
          <p:nvPr>
            <p:ph idx="1"/>
          </p:nvPr>
        </p:nvSpPr>
        <p:spPr/>
        <p:txBody>
          <a:bodyPr/>
          <a:lstStyle/>
          <a:p>
            <a:r>
              <a:rPr lang="en-US" dirty="0" smtClean="0"/>
              <a:t>When high modulation depth </a:t>
            </a:r>
            <a:r>
              <a:rPr lang="en-US" dirty="0" smtClean="0">
                <a:sym typeface="Wingdings"/>
              </a:rPr>
              <a:t> stroboscopic effect. Left 0, right 0.55</a:t>
            </a:r>
          </a:p>
        </p:txBody>
      </p:sp>
      <p:pic>
        <p:nvPicPr>
          <p:cNvPr id="5" name="Picture 4"/>
          <p:cNvPicPr>
            <a:picLocks noChangeAspect="1"/>
          </p:cNvPicPr>
          <p:nvPr/>
        </p:nvPicPr>
        <p:blipFill>
          <a:blip r:embed="rId3"/>
          <a:stretch>
            <a:fillRect/>
          </a:stretch>
        </p:blipFill>
        <p:spPr>
          <a:xfrm>
            <a:off x="712788" y="3863300"/>
            <a:ext cx="3736752" cy="2922429"/>
          </a:xfrm>
          <a:prstGeom prst="rect">
            <a:avLst/>
          </a:prstGeom>
        </p:spPr>
      </p:pic>
      <p:pic>
        <p:nvPicPr>
          <p:cNvPr id="6" name="Picture 5"/>
          <p:cNvPicPr>
            <a:picLocks noChangeAspect="1"/>
          </p:cNvPicPr>
          <p:nvPr/>
        </p:nvPicPr>
        <p:blipFill>
          <a:blip r:embed="rId4"/>
          <a:stretch>
            <a:fillRect/>
          </a:stretch>
        </p:blipFill>
        <p:spPr>
          <a:xfrm>
            <a:off x="4652617" y="3489656"/>
            <a:ext cx="4366715" cy="2911143"/>
          </a:xfrm>
          <a:prstGeom prst="rect">
            <a:avLst/>
          </a:prstGeom>
        </p:spPr>
      </p:pic>
    </p:spTree>
    <p:extLst>
      <p:ext uri="{BB962C8B-B14F-4D97-AF65-F5344CB8AC3E}">
        <p14:creationId xmlns:p14="http://schemas.microsoft.com/office/powerpoint/2010/main" val="231248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Flicker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Fast (100 Hz) variations of light intensity</a:t>
            </a:r>
          </a:p>
          <a:p>
            <a:r>
              <a:rPr lang="en-US" dirty="0" smtClean="0"/>
              <a:t>Due to power supply/driver </a:t>
            </a:r>
            <a:r>
              <a:rPr lang="en-US" dirty="0" smtClean="0">
                <a:sym typeface="Wingdings"/>
              </a:rPr>
              <a:t> varying output</a:t>
            </a:r>
            <a:endParaRPr lang="en-US" dirty="0" smtClean="0"/>
          </a:p>
          <a:p>
            <a:r>
              <a:rPr lang="en-US" dirty="0" smtClean="0"/>
              <a:t>Modulation depth</a:t>
            </a:r>
          </a:p>
          <a:p>
            <a:pPr lvl="1"/>
            <a:r>
              <a:rPr lang="en-US" dirty="0" smtClean="0"/>
              <a:t>=top-top / 2*average</a:t>
            </a:r>
          </a:p>
          <a:p>
            <a:r>
              <a:rPr lang="en-US" dirty="0" smtClean="0"/>
              <a:t>Can lead to headaches</a:t>
            </a:r>
          </a:p>
          <a:p>
            <a:pPr lvl="1"/>
            <a:r>
              <a:rPr lang="en-US" dirty="0" smtClean="0"/>
              <a:t>When &gt; ? %</a:t>
            </a:r>
          </a:p>
          <a:p>
            <a:pPr marL="0" indent="0">
              <a:buNone/>
            </a:pPr>
            <a:endParaRPr lang="en-US" dirty="0"/>
          </a:p>
        </p:txBody>
      </p:sp>
      <p:pic>
        <p:nvPicPr>
          <p:cNvPr id="4" name="Picture 3"/>
          <p:cNvPicPr>
            <a:picLocks noChangeAspect="1"/>
          </p:cNvPicPr>
          <p:nvPr/>
        </p:nvPicPr>
        <p:blipFill>
          <a:blip r:embed="rId2"/>
          <a:stretch>
            <a:fillRect/>
          </a:stretch>
        </p:blipFill>
        <p:spPr>
          <a:xfrm>
            <a:off x="4558201" y="4109122"/>
            <a:ext cx="4492381" cy="2381300"/>
          </a:xfrm>
          <a:prstGeom prst="rect">
            <a:avLst/>
          </a:prstGeom>
        </p:spPr>
      </p:pic>
    </p:spTree>
    <p:extLst>
      <p:ext uri="{BB962C8B-B14F-4D97-AF65-F5344CB8AC3E}">
        <p14:creationId xmlns:p14="http://schemas.microsoft.com/office/powerpoint/2010/main" val="21976357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Flicker at lamps investigation</a:t>
            </a:r>
            <a:endParaRPr lang="en-US" dirty="0"/>
          </a:p>
        </p:txBody>
      </p:sp>
      <p:sp>
        <p:nvSpPr>
          <p:cNvPr id="3" name="Content Placeholder 2"/>
          <p:cNvSpPr>
            <a:spLocks noGrp="1"/>
          </p:cNvSpPr>
          <p:nvPr>
            <p:ph idx="1"/>
          </p:nvPr>
        </p:nvSpPr>
        <p:spPr/>
        <p:txBody>
          <a:bodyPr>
            <a:normAutofit/>
          </a:bodyPr>
          <a:lstStyle/>
          <a:p>
            <a:r>
              <a:rPr lang="en-US" dirty="0" smtClean="0"/>
              <a:t>Study Fluorescent lighting, headaches and eyestrain from 1989</a:t>
            </a:r>
          </a:p>
          <a:p>
            <a:r>
              <a:rPr lang="en-US" dirty="0" smtClean="0"/>
              <a:t>Fluorescent </a:t>
            </a:r>
            <a:r>
              <a:rPr lang="en-US" dirty="0" err="1" smtClean="0"/>
              <a:t>tubes+choke</a:t>
            </a:r>
            <a:r>
              <a:rPr lang="en-US" dirty="0" smtClean="0"/>
              <a:t> ballast (45 %) </a:t>
            </a:r>
            <a:r>
              <a:rPr lang="en-US" dirty="0" err="1" smtClean="0"/>
              <a:t>vs</a:t>
            </a:r>
            <a:r>
              <a:rPr lang="en-US" dirty="0" smtClean="0"/>
              <a:t> tubes + electronic ballast (7 %)</a:t>
            </a:r>
          </a:p>
          <a:p>
            <a:r>
              <a:rPr lang="en-US" dirty="0" smtClean="0"/>
              <a:t>Exchange of tubes unknown</a:t>
            </a:r>
          </a:p>
          <a:p>
            <a:r>
              <a:rPr lang="en-US" dirty="0" smtClean="0"/>
              <a:t>Double blind study</a:t>
            </a:r>
            <a:endParaRPr lang="en-US" dirty="0"/>
          </a:p>
        </p:txBody>
      </p:sp>
      <p:pic>
        <p:nvPicPr>
          <p:cNvPr id="5" name="Picture 4" descr="exch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950" y="4466582"/>
            <a:ext cx="3909049" cy="2391418"/>
          </a:xfrm>
          <a:prstGeom prst="rect">
            <a:avLst/>
          </a:prstGeom>
        </p:spPr>
      </p:pic>
    </p:spTree>
    <p:extLst>
      <p:ext uri="{BB962C8B-B14F-4D97-AF65-F5344CB8AC3E}">
        <p14:creationId xmlns:p14="http://schemas.microsoft.com/office/powerpoint/2010/main" val="8893560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1559</TotalTime>
  <Words>490</Words>
  <Application>Microsoft Macintosh PowerPoint</Application>
  <PresentationFormat>On-screen Show (4:3)</PresentationFormat>
  <Paragraphs>72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Sky</vt:lpstr>
      <vt:lpstr>LED lamps and possible flicker</vt:lpstr>
      <vt:lpstr>LED lamps flicker - init</vt:lpstr>
      <vt:lpstr>Measurement setup</vt:lpstr>
      <vt:lpstr>Measurement parameter</vt:lpstr>
      <vt:lpstr>Measurement results</vt:lpstr>
      <vt:lpstr>Measurement results</vt:lpstr>
      <vt:lpstr>Easy test</vt:lpstr>
      <vt:lpstr>Flicker overview</vt:lpstr>
      <vt:lpstr>Flicker at lamps investigation</vt:lpstr>
      <vt:lpstr>Flicker at lamps investigation</vt:lpstr>
      <vt:lpstr>Flicker results</vt:lpstr>
      <vt:lpstr>Flicker overview</vt:lpstr>
      <vt:lpstr>Articles on OliNo.org</vt:lpstr>
    </vt:vector>
  </TitlesOfParts>
  <Company>OEBV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LEDs and their Lifetime, Flicker and S/P</dc:title>
  <dc:creator>Marcel van der Steen</dc:creator>
  <cp:lastModifiedBy>Marcel van der Steen</cp:lastModifiedBy>
  <cp:revision>64</cp:revision>
  <cp:lastPrinted>2014-02-02T17:01:24Z</cp:lastPrinted>
  <dcterms:created xsi:type="dcterms:W3CDTF">2014-02-01T22:29:31Z</dcterms:created>
  <dcterms:modified xsi:type="dcterms:W3CDTF">2014-09-25T11:59:36Z</dcterms:modified>
</cp:coreProperties>
</file>